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embeddedFontLst>
    <p:embeddedFont>
      <p:font typeface="Montserrat" panose="020B0604020202020204" charset="0"/>
      <p:regular r:id="rId48"/>
      <p:bold r:id="rId49"/>
      <p:italic r:id="rId50"/>
      <p:boldItalic r:id="rId51"/>
    </p:embeddedFont>
    <p:embeddedFont>
      <p:font typeface="Montserrat Light" panose="020B0604020202020204" charset="0"/>
      <p:regular r:id="rId52"/>
      <p:bold r:id="rId53"/>
      <p:italic r:id="rId54"/>
      <p:boldItalic r:id="rId55"/>
    </p:embeddedFont>
    <p:embeddedFont>
      <p:font typeface="Montserrat Medium" panose="020B0604020202020204" charset="0"/>
      <p:regular r:id="rId56"/>
      <p:bold r:id="rId57"/>
      <p:italic r:id="rId58"/>
      <p:boldItalic r:id="rId59"/>
    </p:embeddedFont>
    <p:embeddedFont>
      <p:font typeface="Montserrat SemiBold" panose="020B0604020202020204" charset="0"/>
      <p:regular r:id="rId60"/>
      <p:bold r:id="rId61"/>
      <p:italic r:id="rId62"/>
      <p:boldItalic r:id="rId63"/>
    </p:embeddedFont>
    <p:embeddedFont>
      <p:font typeface="Nunito" panose="020B0604020202020204" charset="0"/>
      <p:regular r:id="rId64"/>
      <p:bold r:id="rId65"/>
      <p:italic r:id="rId66"/>
      <p:boldItalic r:id="rId67"/>
    </p:embeddedFont>
    <p:embeddedFont>
      <p:font typeface="Nunito SemiBold" panose="020B0604020202020204" charset="0"/>
      <p:regular r:id="rId68"/>
      <p:bold r:id="rId69"/>
      <p:italic r:id="rId70"/>
      <p:boldItalic r:id="rId71"/>
    </p:embeddedFont>
    <p:embeddedFont>
      <p:font typeface="Quicksand Light" panose="020B0604020202020204" charset="0"/>
      <p:regular r:id="rId72"/>
      <p:bold r:id="rId73"/>
    </p:embeddedFont>
    <p:embeddedFont>
      <p:font typeface="Roboto" panose="02000000000000000000" pitchFamily="2" charset="0"/>
      <p:regular r:id="rId74"/>
      <p:bold r:id="rId75"/>
      <p:italic r:id="rId76"/>
      <p:boldItalic r:id="rId77"/>
    </p:embeddedFont>
    <p:embeddedFont>
      <p:font typeface="Roboto Light" panose="02000000000000000000" pitchFamily="2" charset="0"/>
      <p:regular r:id="rId78"/>
      <p:bold r:id="rId79"/>
      <p:italic r:id="rId80"/>
      <p:boldItalic r:id="rId81"/>
    </p:embeddedFont>
    <p:embeddedFont>
      <p:font typeface="Roboto Medium"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41">
          <p15:clr>
            <a:srgbClr val="A4A3A4"/>
          </p15:clr>
        </p15:guide>
        <p15:guide id="2" pos="481">
          <p15:clr>
            <a:srgbClr val="D9D9D9"/>
          </p15:clr>
        </p15:guide>
        <p15:guide id="3" pos="962">
          <p15:clr>
            <a:srgbClr val="9AA0A6"/>
          </p15:clr>
        </p15:guide>
        <p15:guide id="4" pos="1443">
          <p15:clr>
            <a:srgbClr val="9AA0A6"/>
          </p15:clr>
        </p15:guide>
        <p15:guide id="5" pos="1918">
          <p15:clr>
            <a:srgbClr val="9AA0A6"/>
          </p15:clr>
        </p15:guide>
        <p15:guide id="6" pos="2402">
          <p15:clr>
            <a:srgbClr val="9AA0A6"/>
          </p15:clr>
        </p15:guide>
        <p15:guide id="7" pos="2880">
          <p15:clr>
            <a:srgbClr val="9AA0A6"/>
          </p15:clr>
        </p15:guide>
        <p15:guide id="8" pos="3358">
          <p15:clr>
            <a:srgbClr val="9AA0A6"/>
          </p15:clr>
        </p15:guide>
        <p15:guide id="9" pos="3842">
          <p15:clr>
            <a:srgbClr val="9AA0A6"/>
          </p15:clr>
        </p15:guide>
        <p15:guide id="10" pos="4317">
          <p15:clr>
            <a:srgbClr val="9AA0A6"/>
          </p15:clr>
        </p15:guide>
        <p15:guide id="11" pos="4798">
          <p15:clr>
            <a:srgbClr val="9AA0A6"/>
          </p15:clr>
        </p15:guide>
        <p15:guide id="12" pos="52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89E147-56C3-41E5-873C-5E7CCDD24F79}">
  <a:tblStyle styleId="{5989E147-56C3-41E5-873C-5E7CCDD24F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5256" autoAdjust="0"/>
  </p:normalViewPr>
  <p:slideViewPr>
    <p:cSldViewPr snapToGrid="0">
      <p:cViewPr varScale="1">
        <p:scale>
          <a:sx n="114" d="100"/>
          <a:sy n="114" d="100"/>
        </p:scale>
        <p:origin x="590" y="86"/>
      </p:cViewPr>
      <p:guideLst>
        <p:guide orient="horz" pos="941"/>
        <p:guide pos="481"/>
        <p:guide pos="962"/>
        <p:guide pos="1443"/>
        <p:guide pos="1918"/>
        <p:guide pos="2402"/>
        <p:guide pos="2880"/>
        <p:guide pos="3358"/>
        <p:guide pos="3842"/>
        <p:guide pos="4317"/>
        <p:guide pos="4798"/>
        <p:guide pos="52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font" Target="fonts/font37.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3.xml"/><Relationship Id="rId90" Type="http://schemas.microsoft.com/office/2016/11/relationships/changesInfo" Target="changesInfos/changesInfo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font" Target="fonts/font3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font" Target="fonts/font3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9.fntdata"/><Relationship Id="rId87" Type="http://schemas.openxmlformats.org/officeDocument/2006/relationships/viewProps" Target="viewProps.xml"/><Relationship Id="rId61" Type="http://schemas.openxmlformats.org/officeDocument/2006/relationships/font" Target="fonts/font14.fntdata"/><Relationship Id="rId82" Type="http://schemas.openxmlformats.org/officeDocument/2006/relationships/font" Target="fonts/font35.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ula Akshitha" userId="ca4aa22000c81a3b" providerId="LiveId" clId="{B4A28835-FFC2-4EB6-A251-B96BBAED60B7}"/>
    <pc:docChg chg="undo custSel modSld">
      <pc:chgData name="Sriramula Akshitha" userId="ca4aa22000c81a3b" providerId="LiveId" clId="{B4A28835-FFC2-4EB6-A251-B96BBAED60B7}" dt="2021-05-27T12:21:01.700" v="6" actId="1036"/>
      <pc:docMkLst>
        <pc:docMk/>
      </pc:docMkLst>
      <pc:sldChg chg="modSp mod">
        <pc:chgData name="Sriramula Akshitha" userId="ca4aa22000c81a3b" providerId="LiveId" clId="{B4A28835-FFC2-4EB6-A251-B96BBAED60B7}" dt="2021-05-26T15:52:20.962" v="1" actId="20577"/>
        <pc:sldMkLst>
          <pc:docMk/>
          <pc:sldMk cId="0" sldId="256"/>
        </pc:sldMkLst>
        <pc:spChg chg="mod">
          <ac:chgData name="Sriramula Akshitha" userId="ca4aa22000c81a3b" providerId="LiveId" clId="{B4A28835-FFC2-4EB6-A251-B96BBAED60B7}" dt="2021-05-26T15:52:20.962" v="1" actId="20577"/>
          <ac:spMkLst>
            <pc:docMk/>
            <pc:sldMk cId="0" sldId="256"/>
            <ac:spMk id="174" creationId="{00000000-0000-0000-0000-000000000000}"/>
          </ac:spMkLst>
        </pc:spChg>
      </pc:sldChg>
      <pc:sldChg chg="modSp mod">
        <pc:chgData name="Sriramula Akshitha" userId="ca4aa22000c81a3b" providerId="LiveId" clId="{B4A28835-FFC2-4EB6-A251-B96BBAED60B7}" dt="2021-05-27T07:08:30.744" v="2" actId="1076"/>
        <pc:sldMkLst>
          <pc:docMk/>
          <pc:sldMk cId="0" sldId="259"/>
        </pc:sldMkLst>
        <pc:spChg chg="mod">
          <ac:chgData name="Sriramula Akshitha" userId="ca4aa22000c81a3b" providerId="LiveId" clId="{B4A28835-FFC2-4EB6-A251-B96BBAED60B7}" dt="2021-05-27T07:08:30.744" v="2" actId="1076"/>
          <ac:spMkLst>
            <pc:docMk/>
            <pc:sldMk cId="0" sldId="259"/>
            <ac:spMk id="222" creationId="{00000000-0000-0000-0000-000000000000}"/>
          </ac:spMkLst>
        </pc:spChg>
      </pc:sldChg>
      <pc:sldChg chg="modSp mod">
        <pc:chgData name="Sriramula Akshitha" userId="ca4aa22000c81a3b" providerId="LiveId" clId="{B4A28835-FFC2-4EB6-A251-B96BBAED60B7}" dt="2021-05-27T12:21:01.700" v="6" actId="1036"/>
        <pc:sldMkLst>
          <pc:docMk/>
          <pc:sldMk cId="0" sldId="262"/>
        </pc:sldMkLst>
        <pc:spChg chg="mod">
          <ac:chgData name="Sriramula Akshitha" userId="ca4aa22000c81a3b" providerId="LiveId" clId="{B4A28835-FFC2-4EB6-A251-B96BBAED60B7}" dt="2021-05-27T12:21:01.700" v="6" actId="1036"/>
          <ac:spMkLst>
            <pc:docMk/>
            <pc:sldMk cId="0" sldId="262"/>
            <ac:spMk id="287" creationId="{00000000-0000-0000-0000-000000000000}"/>
          </ac:spMkLst>
        </pc:spChg>
      </pc:sldChg>
      <pc:sldChg chg="modSp mod">
        <pc:chgData name="Sriramula Akshitha" userId="ca4aa22000c81a3b" providerId="LiveId" clId="{B4A28835-FFC2-4EB6-A251-B96BBAED60B7}" dt="2021-05-27T10:00:27.125" v="4" actId="20577"/>
        <pc:sldMkLst>
          <pc:docMk/>
          <pc:sldMk cId="0" sldId="263"/>
        </pc:sldMkLst>
        <pc:spChg chg="mod">
          <ac:chgData name="Sriramula Akshitha" userId="ca4aa22000c81a3b" providerId="LiveId" clId="{B4A28835-FFC2-4EB6-A251-B96BBAED60B7}" dt="2021-05-27T10:00:27.125" v="4" actId="20577"/>
          <ac:spMkLst>
            <pc:docMk/>
            <pc:sldMk cId="0" sldId="263"/>
            <ac:spMk id="35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2262d0eed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2262d0eed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e955550b62cba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e955550b62cba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ab46371b1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ab46371b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2262d0ee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2262d0ee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2262d0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2262d0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e955550b62cba9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e955550b62cba9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e955550b62cba9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e955550b62cba9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e955550b62cba9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e955550b62cba9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8dc32b11f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8dc32b11f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e955550b62cba9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e955550b62cba9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e955550b62cba9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e955550b62cba9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262d0eed_0_1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262d0eed_0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a1717210c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a1717210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ae955550b62cba9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ae955550b62cba9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ae955550b62cba9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ae955550b62cba9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82262d0eed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82262d0eed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2262d0eed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2262d0eed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8c0b0bb68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8c0b0bb68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8c0b0bb68a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8c0b0bb68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8c0b0bb68a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8c0b0bb68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82262d0eed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82262d0ee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8dc32b11ff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8dc32b11f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b2894c7c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b2894c7c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ae955550b62cba9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ae955550b62cba9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e955550b62cba9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e955550b62cba9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8aca8e0b2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8aca8e0b2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ae955550b62cba9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ae955550b62cba9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ae955550b62cba9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ae955550b62cba9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ae955550b62cba9_1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ae955550b62cba9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ae955550b62cba9_1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ae955550b62cba9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ae955550b62cba9_1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ae955550b62cba9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ae955550b62cba9_1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ae955550b62cba9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8aca8e0b27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8aca8e0b27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b2894c7c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b2894c7c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8bf500e6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8bf500e6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8dc32b11ff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8dc32b11f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8d7647ac7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8d7647ac7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8d7647ac7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8d7647ac7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8d7647ac77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8d7647ac7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b2894c7c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b2894c7c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e955550b62cba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e955550b62cba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2262d0eed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2262d0ee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d8375c56d_3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d8375c56d_3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d8375c56d_3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d8375c56d_3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8" name="Google Shape;58;p1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9" name="Google Shape;59;p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2" name="Google Shape;62;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rot="10800000" flipH="1">
            <a:off x="0" y="1686000"/>
            <a:ext cx="9144000" cy="345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 name="Google Shape;67;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8" name="Google Shape;68;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p:nvPr/>
        </p:nvSpPr>
        <p:spPr>
          <a:xfrm rot="10800000" flipH="1">
            <a:off x="0" y="1686000"/>
            <a:ext cx="9144000" cy="345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1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8"/>
          <p:cNvSpPr/>
          <p:nvPr/>
        </p:nvSpPr>
        <p:spPr>
          <a:xfrm rot="10800000" flipH="1">
            <a:off x="0" y="656400"/>
            <a:ext cx="9144000" cy="448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19"/>
          <p:cNvSpPr txBox="1"/>
          <p:nvPr/>
        </p:nvSpPr>
        <p:spPr>
          <a:xfrm rot="10800000" flipH="1">
            <a:off x="3276600" y="25"/>
            <a:ext cx="586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86" name="Google Shape;86;p1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89" name="Google Shape;89;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21"/>
          <p:cNvSpPr/>
          <p:nvPr/>
        </p:nvSpPr>
        <p:spPr>
          <a:xfrm flipH="1">
            <a:off x="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94" name="Google Shape;94;p2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6" name="Google Shape;96;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71900" y="738725"/>
            <a:ext cx="8222100" cy="7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 name="Google Shape;9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ttom Heading">
  <p:cSld name="CAPTION_ONLY_1">
    <p:spTree>
      <p:nvGrpSpPr>
        <p:cNvPr id="1" name="Shape 100"/>
        <p:cNvGrpSpPr/>
        <p:nvPr/>
      </p:nvGrpSpPr>
      <p:grpSpPr>
        <a:xfrm>
          <a:off x="0" y="0"/>
          <a:ext cx="0" cy="0"/>
          <a:chOff x="0" y="0"/>
          <a:chExt cx="0" cy="0"/>
        </a:xfrm>
      </p:grpSpPr>
      <p:sp>
        <p:nvSpPr>
          <p:cNvPr id="101" name="Google Shape;101;p23"/>
          <p:cNvSpPr txBox="1"/>
          <p:nvPr/>
        </p:nvSpPr>
        <p:spPr>
          <a:xfrm rot="10800000" flipH="1">
            <a:off x="0" y="0"/>
            <a:ext cx="9144000" cy="469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3"/>
          <p:cNvSpPr txBox="1">
            <a:spLocks noGrp="1"/>
          </p:cNvSpPr>
          <p:nvPr>
            <p:ph type="title"/>
          </p:nvPr>
        </p:nvSpPr>
        <p:spPr>
          <a:xfrm>
            <a:off x="32025" y="4749900"/>
            <a:ext cx="8222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104"/>
        <p:cNvGrpSpPr/>
        <p:nvPr/>
      </p:nvGrpSpPr>
      <p:grpSpPr>
        <a:xfrm>
          <a:off x="0" y="0"/>
          <a:ext cx="0" cy="0"/>
          <a:chOff x="0" y="0"/>
          <a:chExt cx="0" cy="0"/>
        </a:xfrm>
      </p:grpSpPr>
      <p:sp>
        <p:nvSpPr>
          <p:cNvPr id="105" name="Google Shape;105;p24"/>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6" name="Google Shape;106;p24"/>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lvl1pPr lvl="0" rtl="0">
              <a:buNone/>
              <a:defRPr sz="800"/>
            </a:lvl1pPr>
            <a:lvl2pPr lvl="1" rtl="0">
              <a:buNone/>
              <a:defRPr sz="800"/>
            </a:lvl2pPr>
            <a:lvl3pPr lvl="2" rtl="0">
              <a:buNone/>
              <a:defRPr sz="800"/>
            </a:lvl3pPr>
            <a:lvl4pPr lvl="3" rtl="0">
              <a:buNone/>
              <a:defRPr sz="800"/>
            </a:lvl4pPr>
            <a:lvl5pPr lvl="4" rtl="0">
              <a:buNone/>
              <a:defRPr sz="800"/>
            </a:lvl5pPr>
            <a:lvl6pPr lvl="5" rtl="0">
              <a:buNone/>
              <a:defRPr sz="800"/>
            </a:lvl6pPr>
            <a:lvl7pPr lvl="6" rtl="0">
              <a:buNone/>
              <a:defRPr sz="800"/>
            </a:lvl7pPr>
            <a:lvl8pPr lvl="7" rtl="0">
              <a:buNone/>
              <a:defRPr sz="800"/>
            </a:lvl8pPr>
            <a:lvl9pPr lvl="8" rtl="0">
              <a:buNone/>
              <a:defRPr sz="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alog">
  <p:cSld name="BLANK_2">
    <p:bg>
      <p:bgPr>
        <a:solidFill>
          <a:schemeClr val="lt1"/>
        </a:solidFill>
        <a:effectLst/>
      </p:bgPr>
    </p:bg>
    <p:spTree>
      <p:nvGrpSpPr>
        <p:cNvPr id="1" name="Shape 110"/>
        <p:cNvGrpSpPr/>
        <p:nvPr/>
      </p:nvGrpSpPr>
      <p:grpSpPr>
        <a:xfrm>
          <a:off x="0" y="0"/>
          <a:ext cx="0" cy="0"/>
          <a:chOff x="0" y="0"/>
          <a:chExt cx="0" cy="0"/>
        </a:xfrm>
      </p:grpSpPr>
      <p:sp>
        <p:nvSpPr>
          <p:cNvPr id="111" name="Google Shape;111;p26"/>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lvl1pPr lvl="0" rtl="0">
              <a:buNone/>
              <a:defRPr sz="800"/>
            </a:lvl1pPr>
            <a:lvl2pPr lvl="1" rtl="0">
              <a:buNone/>
              <a:defRPr sz="800"/>
            </a:lvl2pPr>
            <a:lvl3pPr lvl="2" rtl="0">
              <a:buNone/>
              <a:defRPr sz="800"/>
            </a:lvl3pPr>
            <a:lvl4pPr lvl="3" rtl="0">
              <a:buNone/>
              <a:defRPr sz="800"/>
            </a:lvl4pPr>
            <a:lvl5pPr lvl="4" rtl="0">
              <a:buNone/>
              <a:defRPr sz="800"/>
            </a:lvl5pPr>
            <a:lvl6pPr lvl="5" rtl="0">
              <a:buNone/>
              <a:defRPr sz="800"/>
            </a:lvl6pPr>
            <a:lvl7pPr lvl="6" rtl="0">
              <a:buNone/>
              <a:defRPr sz="800"/>
            </a:lvl7pPr>
            <a:lvl8pPr lvl="7" rtl="0">
              <a:buNone/>
              <a:defRPr sz="800"/>
            </a:lvl8pPr>
            <a:lvl9pPr lvl="8" rtl="0">
              <a:buNone/>
              <a:defRPr sz="800"/>
            </a:lvl9pPr>
          </a:lstStyle>
          <a:p>
            <a:pPr marL="0" lvl="0" indent="0" algn="r" rtl="0">
              <a:spcBef>
                <a:spcPts val="0"/>
              </a:spcBef>
              <a:spcAft>
                <a:spcPts val="0"/>
              </a:spcAft>
              <a:buNone/>
            </a:pPr>
            <a:fld id="{00000000-1234-1234-1234-123412341234}" type="slidenum">
              <a:rPr lang="en"/>
              <a:t>‹#›</a:t>
            </a:fld>
            <a:endParaRPr/>
          </a:p>
        </p:txBody>
      </p:sp>
      <p:sp>
        <p:nvSpPr>
          <p:cNvPr id="112" name="Google Shape;112;p26"/>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6"/>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6"/>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6" name="Google Shape;116;p26"/>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17" name="Google Shape;117;p26"/>
          <p:cNvPicPr preferRelativeResize="0"/>
          <p:nvPr/>
        </p:nvPicPr>
        <p:blipFill rotWithShape="1">
          <a:blip r:embed="rId2">
            <a:alphaModFix/>
          </a:blip>
          <a:srcRect r="159"/>
          <a:stretch/>
        </p:blipFill>
        <p:spPr>
          <a:xfrm>
            <a:off x="1295400" y="470352"/>
            <a:ext cx="146304" cy="146304"/>
          </a:xfrm>
          <a:prstGeom prst="rect">
            <a:avLst/>
          </a:prstGeom>
          <a:noFill/>
          <a:ln>
            <a:noFill/>
          </a:ln>
        </p:spPr>
      </p:pic>
      <p:sp>
        <p:nvSpPr>
          <p:cNvPr id="118" name="Google Shape;118;p26"/>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6"/>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20" name="Google Shape;120;p26"/>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21" name="Google Shape;121;p26"/>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22" name="Google Shape;122;p26"/>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sp>
        <p:nvSpPr>
          <p:cNvPr id="123" name="Google Shape;123;p26"/>
          <p:cNvSpPr/>
          <p:nvPr/>
        </p:nvSpPr>
        <p:spPr>
          <a:xfrm>
            <a:off x="0" y="50"/>
            <a:ext cx="9144000" cy="5143500"/>
          </a:xfrm>
          <a:prstGeom prst="rect">
            <a:avLst/>
          </a:prstGeom>
          <a:solidFill>
            <a:srgbClr val="000000">
              <a:alpha val="2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26"/>
          <p:cNvPicPr preferRelativeResize="0"/>
          <p:nvPr/>
        </p:nvPicPr>
        <p:blipFill>
          <a:blip r:embed="rId3">
            <a:alphaModFix/>
          </a:blip>
          <a:stretch>
            <a:fillRect/>
          </a:stretch>
        </p:blipFill>
        <p:spPr>
          <a:xfrm>
            <a:off x="68750" y="447275"/>
            <a:ext cx="191400" cy="191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sers">
  <p:cSld name="BLANK_1">
    <p:bg>
      <p:bgPr>
        <a:solidFill>
          <a:schemeClr val="lt1"/>
        </a:solidFill>
        <a:effectLst/>
      </p:bgPr>
    </p:bg>
    <p:spTree>
      <p:nvGrpSpPr>
        <p:cNvPr id="1" name="Shape 125"/>
        <p:cNvGrpSpPr/>
        <p:nvPr/>
      </p:nvGrpSpPr>
      <p:grpSpPr>
        <a:xfrm>
          <a:off x="0" y="0"/>
          <a:ext cx="0" cy="0"/>
          <a:chOff x="0" y="0"/>
          <a:chExt cx="0" cy="0"/>
        </a:xfrm>
      </p:grpSpPr>
      <p:sp>
        <p:nvSpPr>
          <p:cNvPr id="126" name="Google Shape;126;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7"/>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8" name="Google Shape;128;p27"/>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29" name="Google Shape;129;p27"/>
          <p:cNvSpPr txBox="1"/>
          <p:nvPr/>
        </p:nvSpPr>
        <p:spPr>
          <a:xfrm>
            <a:off x="282250" y="1003225"/>
            <a:ext cx="1012500" cy="2241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a:ea typeface="Montserrat"/>
                <a:cs typeface="Montserrat"/>
                <a:sym typeface="Montserrat"/>
              </a:rPr>
              <a:t>Administrative divisions</a:t>
            </a:r>
            <a:endParaRPr sz="600">
              <a:solidFill>
                <a:schemeClr val="dk2"/>
              </a:solidFill>
              <a:latin typeface="Montserrat"/>
              <a:ea typeface="Montserrat"/>
              <a:cs typeface="Montserrat"/>
              <a:sym typeface="Montserrat"/>
            </a:endParaRPr>
          </a:p>
        </p:txBody>
      </p:sp>
      <p:sp>
        <p:nvSpPr>
          <p:cNvPr id="130" name="Google Shape;130;p27"/>
          <p:cNvSpPr txBox="1"/>
          <p:nvPr/>
        </p:nvSpPr>
        <p:spPr>
          <a:xfrm>
            <a:off x="282850" y="1244575"/>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a:ea typeface="Montserrat"/>
                <a:cs typeface="Montserrat"/>
                <a:sym typeface="Montserrat"/>
              </a:rPr>
              <a:t>Population distribution</a:t>
            </a:r>
            <a:endParaRPr sz="600">
              <a:solidFill>
                <a:schemeClr val="dk2"/>
              </a:solidFill>
              <a:latin typeface="Montserrat"/>
              <a:ea typeface="Montserrat"/>
              <a:cs typeface="Montserrat"/>
              <a:sym typeface="Montserrat"/>
            </a:endParaRPr>
          </a:p>
        </p:txBody>
      </p:sp>
      <p:pic>
        <p:nvPicPr>
          <p:cNvPr id="131" name="Google Shape;131;p27"/>
          <p:cNvPicPr preferRelativeResize="0"/>
          <p:nvPr/>
        </p:nvPicPr>
        <p:blipFill>
          <a:blip r:embed="rId2">
            <a:alphaModFix/>
          </a:blip>
          <a:stretch>
            <a:fillRect/>
          </a:stretch>
        </p:blipFill>
        <p:spPr>
          <a:xfrm>
            <a:off x="156175" y="814087"/>
            <a:ext cx="109728" cy="109728"/>
          </a:xfrm>
          <a:prstGeom prst="rect">
            <a:avLst/>
          </a:prstGeom>
          <a:noFill/>
          <a:ln>
            <a:noFill/>
          </a:ln>
        </p:spPr>
      </p:pic>
      <p:sp>
        <p:nvSpPr>
          <p:cNvPr id="132" name="Google Shape;132;p27"/>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sp>
        <p:nvSpPr>
          <p:cNvPr id="133" name="Google Shape;133;p27"/>
          <p:cNvSpPr txBox="1"/>
          <p:nvPr/>
        </p:nvSpPr>
        <p:spPr>
          <a:xfrm>
            <a:off x="282850" y="1499078"/>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a:ea typeface="Montserrat"/>
                <a:cs typeface="Montserrat"/>
                <a:sym typeface="Montserrat"/>
              </a:rPr>
              <a:t>Pharmacy</a:t>
            </a:r>
            <a:endParaRPr sz="600">
              <a:solidFill>
                <a:schemeClr val="dk2"/>
              </a:solidFill>
              <a:latin typeface="Montserrat"/>
              <a:ea typeface="Montserrat"/>
              <a:cs typeface="Montserrat"/>
              <a:sym typeface="Montserrat"/>
            </a:endParaRPr>
          </a:p>
        </p:txBody>
      </p:sp>
      <p:sp>
        <p:nvSpPr>
          <p:cNvPr id="134" name="Google Shape;134;p27"/>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35" name="Google Shape;135;p27"/>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36" name="Google Shape;136;p27"/>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pic>
        <p:nvPicPr>
          <p:cNvPr id="137" name="Google Shape;137;p27"/>
          <p:cNvPicPr preferRelativeResize="0"/>
          <p:nvPr/>
        </p:nvPicPr>
        <p:blipFill>
          <a:blip r:embed="rId4">
            <a:alphaModFix/>
          </a:blip>
          <a:stretch>
            <a:fillRect/>
          </a:stretch>
        </p:blipFill>
        <p:spPr>
          <a:xfrm>
            <a:off x="68750" y="447275"/>
            <a:ext cx="191400" cy="191400"/>
          </a:xfrm>
          <a:prstGeom prst="rect">
            <a:avLst/>
          </a:prstGeom>
          <a:noFill/>
          <a:ln>
            <a:noFill/>
          </a:ln>
        </p:spPr>
      </p:pic>
      <p:pic>
        <p:nvPicPr>
          <p:cNvPr id="138" name="Google Shape;138;p27"/>
          <p:cNvPicPr preferRelativeResize="0"/>
          <p:nvPr/>
        </p:nvPicPr>
        <p:blipFill>
          <a:blip r:embed="rId5">
            <a:alphaModFix/>
          </a:blip>
          <a:stretch>
            <a:fillRect/>
          </a:stretch>
        </p:blipFill>
        <p:spPr>
          <a:xfrm>
            <a:off x="79975" y="1059462"/>
            <a:ext cx="109726" cy="109726"/>
          </a:xfrm>
          <a:prstGeom prst="rect">
            <a:avLst/>
          </a:prstGeom>
          <a:noFill/>
          <a:ln>
            <a:noFill/>
          </a:ln>
        </p:spPr>
      </p:pic>
      <p:pic>
        <p:nvPicPr>
          <p:cNvPr id="139" name="Google Shape;139;p27"/>
          <p:cNvPicPr preferRelativeResize="0"/>
          <p:nvPr/>
        </p:nvPicPr>
        <p:blipFill>
          <a:blip r:embed="rId6">
            <a:alphaModFix/>
          </a:blip>
          <a:stretch>
            <a:fillRect/>
          </a:stretch>
        </p:blipFill>
        <p:spPr>
          <a:xfrm>
            <a:off x="79975" y="1563013"/>
            <a:ext cx="109728" cy="109728"/>
          </a:xfrm>
          <a:prstGeom prst="rect">
            <a:avLst/>
          </a:prstGeom>
          <a:noFill/>
          <a:ln>
            <a:noFill/>
          </a:ln>
        </p:spPr>
      </p:pic>
      <p:pic>
        <p:nvPicPr>
          <p:cNvPr id="140" name="Google Shape;140;p27"/>
          <p:cNvPicPr preferRelativeResize="0"/>
          <p:nvPr/>
        </p:nvPicPr>
        <p:blipFill>
          <a:blip r:embed="rId7">
            <a:alphaModFix/>
          </a:blip>
          <a:stretch>
            <a:fillRect/>
          </a:stretch>
        </p:blipFill>
        <p:spPr>
          <a:xfrm>
            <a:off x="79969" y="1311250"/>
            <a:ext cx="109725" cy="1097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1"/>
        <p:cNvGrpSpPr/>
        <p:nvPr/>
      </p:nvGrpSpPr>
      <p:grpSpPr>
        <a:xfrm>
          <a:off x="0" y="0"/>
          <a:ext cx="0" cy="0"/>
          <a:chOff x="0" y="0"/>
          <a:chExt cx="0" cy="0"/>
        </a:xfrm>
      </p:grpSpPr>
      <p:sp>
        <p:nvSpPr>
          <p:cNvPr id="142" name="Google Shape;142;p28"/>
          <p:cNvSpPr txBox="1"/>
          <p:nvPr/>
        </p:nvSpPr>
        <p:spPr>
          <a:xfrm rot="10800000" flipH="1">
            <a:off x="0" y="0"/>
            <a:ext cx="9144000" cy="469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44" name="Google Shape;144;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9.pn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png"/><Relationship Id="rId11" Type="http://schemas.openxmlformats.org/officeDocument/2006/relationships/image" Target="../media/image28.png"/><Relationship Id="rId5" Type="http://schemas.openxmlformats.org/officeDocument/2006/relationships/image" Target="../media/image1.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3.png"/><Relationship Id="rId17" Type="http://schemas.openxmlformats.org/officeDocument/2006/relationships/image" Target="../media/image2.png"/><Relationship Id="rId2" Type="http://schemas.openxmlformats.org/officeDocument/2006/relationships/notesSlide" Target="../notesSlides/notesSlide13.xml"/><Relationship Id="rId16"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9.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3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30.png"/><Relationship Id="rId11" Type="http://schemas.openxmlformats.org/officeDocument/2006/relationships/image" Target="../media/image24.png"/><Relationship Id="rId5" Type="http://schemas.openxmlformats.org/officeDocument/2006/relationships/image" Target="../media/image29.pn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33.png"/><Relationship Id="rId1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hyperlink" Target="https://material.angular.io/components/progress-spinner/examples"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2.png"/><Relationship Id="rId5" Type="http://schemas.openxmlformats.org/officeDocument/2006/relationships/image" Target="../media/image14.pn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26.pn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40.png"/><Relationship Id="rId5" Type="http://schemas.openxmlformats.org/officeDocument/2006/relationships/image" Target="../media/image1.png"/><Relationship Id="rId1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atticeInnovations/HeartCare-AndroidClient/issues/140" TargetMode="External"/><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0.png"/><Relationship Id="rId11" Type="http://schemas.openxmlformats.org/officeDocument/2006/relationships/image" Target="../media/image41.png"/><Relationship Id="rId5" Type="http://schemas.openxmlformats.org/officeDocument/2006/relationships/image" Target="../media/image14.png"/><Relationship Id="rId10" Type="http://schemas.openxmlformats.org/officeDocument/2006/relationships/image" Target="../media/image39.png"/><Relationship Id="rId4" Type="http://schemas.openxmlformats.org/officeDocument/2006/relationships/image" Target="../media/image9.pn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0.png"/><Relationship Id="rId11" Type="http://schemas.openxmlformats.org/officeDocument/2006/relationships/slide" Target="slide38.xml"/><Relationship Id="rId5" Type="http://schemas.openxmlformats.org/officeDocument/2006/relationships/image" Target="../media/image14.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0.png"/><Relationship Id="rId11" Type="http://schemas.openxmlformats.org/officeDocument/2006/relationships/image" Target="../media/image2.png"/><Relationship Id="rId5" Type="http://schemas.openxmlformats.org/officeDocument/2006/relationships/image" Target="../media/image14.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hyperlink" Target="https://siddii.github.io/angular-timer/"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40.png"/><Relationship Id="rId5" Type="http://schemas.openxmlformats.org/officeDocument/2006/relationships/image" Target="../media/image1.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12.png"/><Relationship Id="rId1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4218005" y="767760"/>
            <a:ext cx="708000" cy="708000"/>
          </a:xfrm>
          <a:prstGeom prst="rect">
            <a:avLst/>
          </a:prstGeom>
          <a:noFill/>
          <a:ln>
            <a:noFill/>
          </a:ln>
        </p:spPr>
      </p:pic>
      <p:pic>
        <p:nvPicPr>
          <p:cNvPr id="150" name="Google Shape;150;p29"/>
          <p:cNvPicPr preferRelativeResize="0"/>
          <p:nvPr/>
        </p:nvPicPr>
        <p:blipFill rotWithShape="1">
          <a:blip r:embed="rId4">
            <a:alphaModFix amt="70000"/>
          </a:blip>
          <a:srcRect r="-623"/>
          <a:stretch/>
        </p:blipFill>
        <p:spPr>
          <a:xfrm>
            <a:off x="-1" y="0"/>
            <a:ext cx="3437903" cy="5125294"/>
          </a:xfrm>
          <a:prstGeom prst="rect">
            <a:avLst/>
          </a:prstGeom>
          <a:noFill/>
          <a:ln>
            <a:noFill/>
          </a:ln>
        </p:spPr>
      </p:pic>
      <p:sp>
        <p:nvSpPr>
          <p:cNvPr id="151" name="Google Shape;151;p29"/>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9"/>
          <p:cNvPicPr preferRelativeResize="0"/>
          <p:nvPr/>
        </p:nvPicPr>
        <p:blipFill>
          <a:blip r:embed="rId5">
            <a:alphaModFix/>
          </a:blip>
          <a:stretch>
            <a:fillRect/>
          </a:stretch>
        </p:blipFill>
        <p:spPr>
          <a:xfrm>
            <a:off x="55733" y="4985650"/>
            <a:ext cx="123050" cy="123050"/>
          </a:xfrm>
          <a:prstGeom prst="rect">
            <a:avLst/>
          </a:prstGeom>
          <a:noFill/>
          <a:ln>
            <a:noFill/>
          </a:ln>
        </p:spPr>
      </p:pic>
      <p:sp>
        <p:nvSpPr>
          <p:cNvPr id="155" name="Google Shape;155;p29"/>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Login :  </a:t>
            </a:r>
            <a:endParaRPr sz="800"/>
          </a:p>
        </p:txBody>
      </p:sp>
      <p:sp>
        <p:nvSpPr>
          <p:cNvPr id="156" name="Google Shape;156;p29"/>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57" name="Google Shape;157;p29"/>
          <p:cNvSpPr/>
          <p:nvPr/>
        </p:nvSpPr>
        <p:spPr>
          <a:xfrm>
            <a:off x="3816102"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User ID *</a:t>
            </a:r>
            <a:endParaRPr sz="700">
              <a:solidFill>
                <a:schemeClr val="lt2"/>
              </a:solidFill>
              <a:latin typeface="Montserrat"/>
              <a:ea typeface="Montserrat"/>
              <a:cs typeface="Montserrat"/>
              <a:sym typeface="Montserrat"/>
            </a:endParaRPr>
          </a:p>
        </p:txBody>
      </p:sp>
      <p:cxnSp>
        <p:nvCxnSpPr>
          <p:cNvPr id="158" name="Google Shape;158;p29"/>
          <p:cNvCxnSpPr/>
          <p:nvPr/>
        </p:nvCxnSpPr>
        <p:spPr>
          <a:xfrm>
            <a:off x="3816102" y="2615049"/>
            <a:ext cx="1514700" cy="0"/>
          </a:xfrm>
          <a:prstGeom prst="straightConnector1">
            <a:avLst/>
          </a:prstGeom>
          <a:noFill/>
          <a:ln w="9525" cap="flat" cmpd="sng">
            <a:solidFill>
              <a:srgbClr val="B7B7B7"/>
            </a:solidFill>
            <a:prstDash val="solid"/>
            <a:round/>
            <a:headEnd type="none" w="med" len="med"/>
            <a:tailEnd type="none" w="med" len="med"/>
          </a:ln>
        </p:spPr>
      </p:cxnSp>
      <p:sp>
        <p:nvSpPr>
          <p:cNvPr id="159" name="Google Shape;159;p29"/>
          <p:cNvSpPr/>
          <p:nvPr/>
        </p:nvSpPr>
        <p:spPr>
          <a:xfrm>
            <a:off x="3816102" y="2800353"/>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dirty="0">
                <a:solidFill>
                  <a:schemeClr val="lt2"/>
                </a:solidFill>
                <a:latin typeface="Montserrat"/>
                <a:ea typeface="Montserrat"/>
                <a:cs typeface="Montserrat"/>
                <a:sym typeface="Montserrat"/>
              </a:rPr>
              <a:t>Password *</a:t>
            </a:r>
            <a:endParaRPr sz="700" dirty="0">
              <a:solidFill>
                <a:schemeClr val="lt2"/>
              </a:solidFill>
              <a:latin typeface="Montserrat"/>
              <a:ea typeface="Montserrat"/>
              <a:cs typeface="Montserrat"/>
              <a:sym typeface="Montserrat"/>
            </a:endParaRPr>
          </a:p>
        </p:txBody>
      </p:sp>
      <p:cxnSp>
        <p:nvCxnSpPr>
          <p:cNvPr id="160" name="Google Shape;160;p29"/>
          <p:cNvCxnSpPr/>
          <p:nvPr/>
        </p:nvCxnSpPr>
        <p:spPr>
          <a:xfrm>
            <a:off x="3816102" y="3072252"/>
            <a:ext cx="1514700" cy="0"/>
          </a:xfrm>
          <a:prstGeom prst="straightConnector1">
            <a:avLst/>
          </a:prstGeom>
          <a:noFill/>
          <a:ln w="9525" cap="flat" cmpd="sng">
            <a:solidFill>
              <a:srgbClr val="B7B7B7"/>
            </a:solidFill>
            <a:prstDash val="solid"/>
            <a:round/>
            <a:headEnd type="none" w="med" len="med"/>
            <a:tailEnd type="none" w="med" len="med"/>
          </a:ln>
        </p:spPr>
      </p:cxnSp>
      <p:sp>
        <p:nvSpPr>
          <p:cNvPr id="161" name="Google Shape;161;p29"/>
          <p:cNvSpPr/>
          <p:nvPr/>
        </p:nvSpPr>
        <p:spPr>
          <a:xfrm>
            <a:off x="3977022" y="3718125"/>
            <a:ext cx="1206600" cy="191400"/>
          </a:xfrm>
          <a:prstGeom prst="roundRect">
            <a:avLst>
              <a:gd name="adj" fmla="val 8002"/>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600" dirty="0">
                <a:solidFill>
                  <a:schemeClr val="dk1"/>
                </a:solidFill>
                <a:latin typeface="Montserrat"/>
                <a:ea typeface="Montserrat"/>
                <a:cs typeface="Montserrat"/>
                <a:sym typeface="Montserrat"/>
              </a:rPr>
              <a:t>Forgot Password?</a:t>
            </a:r>
            <a:endParaRPr sz="600" dirty="0">
              <a:solidFill>
                <a:schemeClr val="dk1"/>
              </a:solidFill>
              <a:latin typeface="Montserrat"/>
              <a:ea typeface="Montserrat"/>
              <a:cs typeface="Montserrat"/>
              <a:sym typeface="Montserrat"/>
            </a:endParaRPr>
          </a:p>
        </p:txBody>
      </p:sp>
      <p:sp>
        <p:nvSpPr>
          <p:cNvPr id="162" name="Google Shape;162;p29"/>
          <p:cNvSpPr/>
          <p:nvPr/>
        </p:nvSpPr>
        <p:spPr>
          <a:xfrm>
            <a:off x="3813050" y="3478457"/>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G</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endParaRPr sz="600">
              <a:solidFill>
                <a:srgbClr val="FFFFFF"/>
              </a:solidFill>
              <a:latin typeface="Montserrat Medium"/>
              <a:ea typeface="Montserrat Medium"/>
              <a:cs typeface="Montserrat Medium"/>
              <a:sym typeface="Montserrat Medium"/>
            </a:endParaRPr>
          </a:p>
        </p:txBody>
      </p:sp>
      <p:sp>
        <p:nvSpPr>
          <p:cNvPr id="163" name="Google Shape;163;p29"/>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cxnSp>
        <p:nvCxnSpPr>
          <p:cNvPr id="164" name="Google Shape;164;p29"/>
          <p:cNvCxnSpPr>
            <a:stCxn id="165" idx="1"/>
            <a:endCxn id="163" idx="3"/>
          </p:cNvCxnSpPr>
          <p:nvPr/>
        </p:nvCxnSpPr>
        <p:spPr>
          <a:xfrm flipH="1">
            <a:off x="5530600" y="1762550"/>
            <a:ext cx="1126200" cy="600"/>
          </a:xfrm>
          <a:prstGeom prst="bentConnector3">
            <a:avLst>
              <a:gd name="adj1" fmla="val 50004"/>
            </a:avLst>
          </a:prstGeom>
          <a:noFill/>
          <a:ln w="9525" cap="flat" cmpd="sng">
            <a:solidFill>
              <a:schemeClr val="accent2"/>
            </a:solidFill>
            <a:prstDash val="solid"/>
            <a:round/>
            <a:headEnd type="none" w="med" len="med"/>
            <a:tailEnd type="triangle" w="med" len="med"/>
          </a:ln>
        </p:spPr>
      </p:cxnSp>
      <p:sp>
        <p:nvSpPr>
          <p:cNvPr id="165" name="Google Shape;165;p29"/>
          <p:cNvSpPr txBox="1"/>
          <p:nvPr/>
        </p:nvSpPr>
        <p:spPr>
          <a:xfrm>
            <a:off x="6656800" y="1491050"/>
            <a:ext cx="1731900" cy="5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dirty="0">
                <a:solidFill>
                  <a:srgbClr val="FFFFFF"/>
                </a:solidFill>
                <a:latin typeface="Roboto"/>
                <a:ea typeface="Roboto"/>
                <a:cs typeface="Roboto"/>
                <a:sym typeface="Roboto"/>
              </a:rPr>
              <a:t>Style as Headline 3, but override default with font = Quicksand, font-weight = </a:t>
            </a:r>
            <a:r>
              <a:rPr lang="en" sz="800" dirty="0">
                <a:solidFill>
                  <a:schemeClr val="lt1"/>
                </a:solidFill>
                <a:latin typeface="Roboto"/>
                <a:ea typeface="Roboto"/>
                <a:cs typeface="Roboto"/>
                <a:sym typeface="Roboto"/>
              </a:rPr>
              <a:t>Bold (700)</a:t>
            </a:r>
            <a:endParaRPr sz="800" dirty="0">
              <a:solidFill>
                <a:srgbClr val="FFFFFF"/>
              </a:solidFill>
              <a:latin typeface="Roboto"/>
              <a:ea typeface="Roboto"/>
              <a:cs typeface="Roboto"/>
              <a:sym typeface="Roboto"/>
            </a:endParaRPr>
          </a:p>
        </p:txBody>
      </p:sp>
      <p:sp>
        <p:nvSpPr>
          <p:cNvPr id="166" name="Google Shape;166;p29"/>
          <p:cNvSpPr txBox="1"/>
          <p:nvPr/>
        </p:nvSpPr>
        <p:spPr>
          <a:xfrm>
            <a:off x="6656800" y="2116850"/>
            <a:ext cx="1731900" cy="1120500"/>
          </a:xfrm>
          <a:prstGeom prst="rect">
            <a:avLst/>
          </a:prstGeom>
          <a:solidFill>
            <a:schemeClr val="accent2"/>
          </a:solidFill>
          <a:ln>
            <a:noFill/>
          </a:ln>
        </p:spPr>
        <p:txBody>
          <a:bodyPr spcFirstLastPara="1" wrap="square" lIns="45700" tIns="91425" rIns="0" bIns="91425" anchor="t" anchorCtr="0">
            <a:noAutofit/>
          </a:bodyPr>
          <a:lstStyle/>
          <a:p>
            <a:pPr marL="0" lvl="0" indent="0" algn="l" rtl="0">
              <a:lnSpc>
                <a:spcPct val="150000"/>
              </a:lnSpc>
              <a:spcBef>
                <a:spcPts val="0"/>
              </a:spcBef>
              <a:spcAft>
                <a:spcPts val="0"/>
              </a:spcAft>
              <a:buNone/>
            </a:pPr>
            <a:r>
              <a:rPr lang="en" sz="800" b="1" dirty="0">
                <a:solidFill>
                  <a:srgbClr val="FFFFFF"/>
                </a:solidFill>
                <a:latin typeface="Roboto"/>
                <a:ea typeface="Roboto"/>
                <a:cs typeface="Roboto"/>
                <a:sym typeface="Roboto"/>
              </a:rPr>
              <a:t>User ID - 3 to 10 char</a:t>
            </a:r>
            <a:endParaRPr sz="800" b="1" dirty="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800" b="1" dirty="0">
                <a:solidFill>
                  <a:srgbClr val="FFFFFF"/>
                </a:solidFill>
                <a:latin typeface="Roboto"/>
                <a:ea typeface="Roboto"/>
                <a:cs typeface="Roboto"/>
                <a:sym typeface="Roboto"/>
              </a:rPr>
              <a:t>Password rules: </a:t>
            </a:r>
            <a:endParaRPr sz="800" b="1" dirty="0">
              <a:solidFill>
                <a:srgbClr val="FFFFFF"/>
              </a:solidFill>
              <a:latin typeface="Roboto"/>
              <a:ea typeface="Roboto"/>
              <a:cs typeface="Roboto"/>
              <a:sym typeface="Roboto"/>
            </a:endParaRPr>
          </a:p>
          <a:p>
            <a:pPr marL="114300" lvl="0" indent="-107950" algn="l" rtl="0">
              <a:lnSpc>
                <a:spcPct val="115000"/>
              </a:lnSpc>
              <a:spcBef>
                <a:spcPts val="0"/>
              </a:spcBef>
              <a:spcAft>
                <a:spcPts val="0"/>
              </a:spcAft>
              <a:buClr>
                <a:srgbClr val="FFFFFF"/>
              </a:buClr>
              <a:buSzPts val="800"/>
              <a:buFont typeface="Roboto"/>
              <a:buChar char="●"/>
            </a:pPr>
            <a:r>
              <a:rPr lang="en" sz="800" dirty="0">
                <a:solidFill>
                  <a:srgbClr val="FFFFFF"/>
                </a:solidFill>
                <a:latin typeface="Roboto"/>
                <a:ea typeface="Roboto"/>
                <a:cs typeface="Roboto"/>
                <a:sym typeface="Roboto"/>
              </a:rPr>
              <a:t>Alphanumeric, with at least one special, uppercase, and lowercase character</a:t>
            </a:r>
            <a:endParaRPr sz="800" dirty="0">
              <a:solidFill>
                <a:srgbClr val="FFFFFF"/>
              </a:solidFill>
              <a:latin typeface="Roboto"/>
              <a:ea typeface="Roboto"/>
              <a:cs typeface="Roboto"/>
              <a:sym typeface="Roboto"/>
            </a:endParaRPr>
          </a:p>
          <a:p>
            <a:pPr marL="114300" lvl="0" indent="-107950" algn="l" rtl="0">
              <a:lnSpc>
                <a:spcPct val="115000"/>
              </a:lnSpc>
              <a:spcBef>
                <a:spcPts val="0"/>
              </a:spcBef>
              <a:spcAft>
                <a:spcPts val="0"/>
              </a:spcAft>
              <a:buClr>
                <a:srgbClr val="FFFFFF"/>
              </a:buClr>
              <a:buSzPts val="800"/>
              <a:buFont typeface="Roboto"/>
              <a:buChar char="●"/>
            </a:pPr>
            <a:r>
              <a:rPr lang="en" sz="800" dirty="0">
                <a:solidFill>
                  <a:srgbClr val="FFFFFF"/>
                </a:solidFill>
                <a:latin typeface="Roboto"/>
                <a:ea typeface="Roboto"/>
                <a:cs typeface="Roboto"/>
                <a:sym typeface="Roboto"/>
              </a:rPr>
              <a:t>Minimum 8 characters</a:t>
            </a:r>
            <a:endParaRPr sz="800" dirty="0">
              <a:solidFill>
                <a:srgbClr val="FFFFFF"/>
              </a:solidFill>
              <a:latin typeface="Roboto"/>
              <a:ea typeface="Roboto"/>
              <a:cs typeface="Roboto"/>
              <a:sym typeface="Roboto"/>
            </a:endParaRPr>
          </a:p>
        </p:txBody>
      </p:sp>
      <p:cxnSp>
        <p:nvCxnSpPr>
          <p:cNvPr id="167" name="Google Shape;167;p29"/>
          <p:cNvCxnSpPr>
            <a:stCxn id="166" idx="1"/>
            <a:endCxn id="159" idx="0"/>
          </p:cNvCxnSpPr>
          <p:nvPr/>
        </p:nvCxnSpPr>
        <p:spPr>
          <a:xfrm flipH="1">
            <a:off x="5330800" y="2677100"/>
            <a:ext cx="1326000" cy="257100"/>
          </a:xfrm>
          <a:prstGeom prst="bentConnector3">
            <a:avLst>
              <a:gd name="adj1" fmla="val 50000"/>
            </a:avLst>
          </a:prstGeom>
          <a:noFill/>
          <a:ln w="9525" cap="flat" cmpd="sng">
            <a:solidFill>
              <a:schemeClr val="accent2"/>
            </a:solidFill>
            <a:prstDash val="solid"/>
            <a:round/>
            <a:headEnd type="none" w="med" len="med"/>
            <a:tailEnd type="triangle" w="med" len="med"/>
          </a:ln>
        </p:spPr>
      </p:cxnSp>
      <p:sp>
        <p:nvSpPr>
          <p:cNvPr id="168" name="Google Shape;168;p29"/>
          <p:cNvSpPr txBox="1"/>
          <p:nvPr/>
        </p:nvSpPr>
        <p:spPr>
          <a:xfrm>
            <a:off x="6656800" y="3478450"/>
            <a:ext cx="1731900" cy="55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a:solidFill>
                  <a:srgbClr val="FFFFFF"/>
                </a:solidFill>
                <a:latin typeface="Roboto"/>
                <a:ea typeface="Roboto"/>
                <a:cs typeface="Roboto"/>
                <a:sym typeface="Roboto"/>
              </a:rPr>
              <a:t>If the user logs in for the first time then, the user is navigated to </a:t>
            </a:r>
            <a:r>
              <a:rPr lang="en" sz="800" u="sng">
                <a:solidFill>
                  <a:schemeClr val="hlink"/>
                </a:solidFill>
                <a:latin typeface="Roboto"/>
                <a:ea typeface="Roboto"/>
                <a:cs typeface="Roboto"/>
                <a:sym typeface="Roboto"/>
                <a:hlinkClick r:id="" action="ppaction://noaction"/>
              </a:rPr>
              <a:t>Change password</a:t>
            </a:r>
            <a:r>
              <a:rPr lang="en" sz="800">
                <a:solidFill>
                  <a:srgbClr val="FFFFFF"/>
                </a:solidFill>
                <a:latin typeface="Roboto"/>
                <a:ea typeface="Roboto"/>
                <a:cs typeface="Roboto"/>
                <a:sym typeface="Roboto"/>
              </a:rPr>
              <a:t> screen</a:t>
            </a:r>
            <a:endParaRPr sz="800">
              <a:solidFill>
                <a:srgbClr val="FFFFFF"/>
              </a:solidFill>
              <a:latin typeface="Roboto"/>
              <a:ea typeface="Roboto"/>
              <a:cs typeface="Roboto"/>
              <a:sym typeface="Roboto"/>
            </a:endParaRPr>
          </a:p>
        </p:txBody>
      </p:sp>
      <p:cxnSp>
        <p:nvCxnSpPr>
          <p:cNvPr id="169" name="Google Shape;169;p29"/>
          <p:cNvCxnSpPr>
            <a:stCxn id="168" idx="1"/>
            <a:endCxn id="162" idx="3"/>
          </p:cNvCxnSpPr>
          <p:nvPr/>
        </p:nvCxnSpPr>
        <p:spPr>
          <a:xfrm rot="10800000">
            <a:off x="5327800" y="3574150"/>
            <a:ext cx="1329000" cy="183000"/>
          </a:xfrm>
          <a:prstGeom prst="bentConnector3">
            <a:avLst>
              <a:gd name="adj1" fmla="val 50002"/>
            </a:avLst>
          </a:prstGeom>
          <a:noFill/>
          <a:ln w="9525" cap="flat" cmpd="sng">
            <a:solidFill>
              <a:schemeClr val="accent2"/>
            </a:solidFill>
            <a:prstDash val="solid"/>
            <a:round/>
            <a:headEnd type="none" w="med" len="med"/>
            <a:tailEnd type="triangle" w="med" len="med"/>
          </a:ln>
        </p:spPr>
      </p:cxnSp>
      <p:sp>
        <p:nvSpPr>
          <p:cNvPr id="170" name="Google Shape;170;p29"/>
          <p:cNvSpPr txBox="1"/>
          <p:nvPr/>
        </p:nvSpPr>
        <p:spPr>
          <a:xfrm>
            <a:off x="314375" y="3485650"/>
            <a:ext cx="1731900" cy="543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a:solidFill>
                  <a:schemeClr val="dk2"/>
                </a:solidFill>
                <a:latin typeface="Roboto"/>
                <a:ea typeface="Roboto"/>
                <a:cs typeface="Roboto"/>
                <a:sym typeface="Roboto"/>
              </a:rPr>
              <a:t>Provide image location</a:t>
            </a:r>
            <a:endParaRPr sz="800">
              <a:solidFill>
                <a:schemeClr val="dk2"/>
              </a:solidFill>
              <a:latin typeface="Roboto"/>
              <a:ea typeface="Roboto"/>
              <a:cs typeface="Roboto"/>
              <a:sym typeface="Roboto"/>
            </a:endParaRPr>
          </a:p>
        </p:txBody>
      </p:sp>
      <p:sp>
        <p:nvSpPr>
          <p:cNvPr id="171" name="Google Shape;171;p29"/>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 Updated on July 15,2020</a:t>
            </a:r>
            <a:endParaRPr>
              <a:solidFill>
                <a:srgbClr val="FFFFFF"/>
              </a:solidFill>
            </a:endParaRPr>
          </a:p>
        </p:txBody>
      </p:sp>
      <p:pic>
        <p:nvPicPr>
          <p:cNvPr id="172" name="Google Shape;172;p29"/>
          <p:cNvPicPr preferRelativeResize="0"/>
          <p:nvPr/>
        </p:nvPicPr>
        <p:blipFill>
          <a:blip r:embed="rId6">
            <a:alphaModFix/>
          </a:blip>
          <a:stretch>
            <a:fillRect/>
          </a:stretch>
        </p:blipFill>
        <p:spPr>
          <a:xfrm>
            <a:off x="4216400" y="767750"/>
            <a:ext cx="708000" cy="708000"/>
          </a:xfrm>
          <a:prstGeom prst="rect">
            <a:avLst/>
          </a:prstGeom>
          <a:noFill/>
          <a:ln>
            <a:noFill/>
          </a:ln>
        </p:spPr>
      </p:pic>
      <p:cxnSp>
        <p:nvCxnSpPr>
          <p:cNvPr id="173" name="Google Shape;173;p29"/>
          <p:cNvCxnSpPr>
            <a:stCxn id="174" idx="1"/>
            <a:endCxn id="172" idx="3"/>
          </p:cNvCxnSpPr>
          <p:nvPr/>
        </p:nvCxnSpPr>
        <p:spPr>
          <a:xfrm flipH="1">
            <a:off x="4924300" y="910900"/>
            <a:ext cx="1732500" cy="210900"/>
          </a:xfrm>
          <a:prstGeom prst="bentConnector3">
            <a:avLst>
              <a:gd name="adj1" fmla="val 49997"/>
            </a:avLst>
          </a:prstGeom>
          <a:noFill/>
          <a:ln w="9525" cap="flat" cmpd="sng">
            <a:solidFill>
              <a:schemeClr val="accent2"/>
            </a:solidFill>
            <a:prstDash val="solid"/>
            <a:round/>
            <a:headEnd type="none" w="med" len="med"/>
            <a:tailEnd type="triangle" w="med" len="med"/>
          </a:ln>
        </p:spPr>
      </p:cxnSp>
      <p:sp>
        <p:nvSpPr>
          <p:cNvPr id="174" name="Google Shape;174;p29"/>
          <p:cNvSpPr txBox="1"/>
          <p:nvPr/>
        </p:nvSpPr>
        <p:spPr>
          <a:xfrm>
            <a:off x="6656800" y="473650"/>
            <a:ext cx="1731900" cy="87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800" dirty="0">
                <a:solidFill>
                  <a:srgbClr val="FFFFFF"/>
                </a:solidFill>
                <a:latin typeface="Roboto"/>
                <a:ea typeface="Roboto"/>
                <a:cs typeface="Roboto"/>
                <a:sym typeface="Roboto"/>
              </a:rPr>
              <a:t>Logo available in </a:t>
            </a:r>
          </a:p>
          <a:p>
            <a:pPr marL="0" lvl="0" indent="0" algn="l" rtl="0">
              <a:lnSpc>
                <a:spcPct val="100000"/>
              </a:lnSpc>
              <a:spcBef>
                <a:spcPts val="0"/>
              </a:spcBef>
              <a:spcAft>
                <a:spcPts val="0"/>
              </a:spcAft>
              <a:buNone/>
            </a:pPr>
            <a:r>
              <a:rPr lang="en-US" sz="800" dirty="0">
                <a:solidFill>
                  <a:srgbClr val="FFFFFF"/>
                </a:solidFill>
                <a:latin typeface="Roboto"/>
                <a:ea typeface="Roboto"/>
                <a:cs typeface="Roboto"/>
                <a:sym typeface="Roboto"/>
              </a:rPr>
              <a:t>_Projects\2020-03 WHO </a:t>
            </a:r>
            <a:r>
              <a:rPr lang="en-US" sz="800" dirty="0" err="1">
                <a:solidFill>
                  <a:srgbClr val="FFFFFF"/>
                </a:solidFill>
                <a:latin typeface="Roboto"/>
                <a:ea typeface="Roboto"/>
                <a:cs typeface="Roboto"/>
                <a:sym typeface="Roboto"/>
              </a:rPr>
              <a:t>HeartCare</a:t>
            </a:r>
            <a:r>
              <a:rPr lang="en-US" sz="800" dirty="0">
                <a:solidFill>
                  <a:srgbClr val="FFFFFF"/>
                </a:solidFill>
                <a:latin typeface="Roboto"/>
                <a:ea typeface="Roboto"/>
                <a:cs typeface="Roboto"/>
                <a:sym typeface="Roboto"/>
              </a:rPr>
              <a:t>\Android\2. Design\</a:t>
            </a:r>
            <a:r>
              <a:rPr lang="en-US" sz="800" dirty="0" err="1">
                <a:solidFill>
                  <a:srgbClr val="FFFFFF"/>
                </a:solidFill>
                <a:latin typeface="Roboto"/>
                <a:ea typeface="Roboto"/>
                <a:cs typeface="Roboto"/>
                <a:sym typeface="Roboto"/>
              </a:rPr>
              <a:t>HeartCare</a:t>
            </a:r>
            <a:r>
              <a:rPr lang="en-US" sz="800" dirty="0">
                <a:solidFill>
                  <a:srgbClr val="FFFFFF"/>
                </a:solidFill>
                <a:latin typeface="Roboto"/>
                <a:ea typeface="Roboto"/>
                <a:cs typeface="Roboto"/>
                <a:sym typeface="Roboto"/>
              </a:rPr>
              <a:t> Image Assets</a:t>
            </a:r>
          </a:p>
          <a:p>
            <a:pPr marL="0" lvl="0" indent="0" algn="l" rtl="0">
              <a:lnSpc>
                <a:spcPct val="100000"/>
              </a:lnSpc>
              <a:spcBef>
                <a:spcPts val="0"/>
              </a:spcBef>
              <a:spcAft>
                <a:spcPts val="0"/>
              </a:spcAft>
              <a:buNone/>
            </a:pPr>
            <a:r>
              <a:rPr lang="en-US" sz="800" dirty="0">
                <a:solidFill>
                  <a:srgbClr val="FFFFFF"/>
                </a:solidFill>
                <a:latin typeface="Roboto"/>
                <a:ea typeface="Roboto"/>
                <a:cs typeface="Roboto"/>
                <a:sym typeface="Roboto"/>
              </a:rPr>
              <a:t>&gt; </a:t>
            </a:r>
            <a:r>
              <a:rPr lang="en-US" sz="800" dirty="0" err="1">
                <a:solidFill>
                  <a:srgbClr val="FFFFFF"/>
                </a:solidFill>
                <a:latin typeface="Roboto"/>
                <a:ea typeface="Roboto"/>
                <a:cs typeface="Roboto"/>
                <a:sym typeface="Roboto"/>
              </a:rPr>
              <a:t>heartcare_new_color.svg</a:t>
            </a:r>
            <a:endParaRPr lang="en-US" sz="800"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pic>
        <p:nvPicPr>
          <p:cNvPr id="419" name="Google Shape;419;p38"/>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420" name="Google Shape;420;p38"/>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3" name="Google Shape;423;p38"/>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424" name="Google Shape;424;p38"/>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Change password  </a:t>
            </a:r>
            <a:endParaRPr sz="800"/>
          </a:p>
        </p:txBody>
      </p:sp>
      <p:sp>
        <p:nvSpPr>
          <p:cNvPr id="425" name="Google Shape;425;p38"/>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26" name="Google Shape;426;p38"/>
          <p:cNvSpPr/>
          <p:nvPr/>
        </p:nvSpPr>
        <p:spPr>
          <a:xfrm>
            <a:off x="3816102" y="21907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Current password *</a:t>
            </a:r>
            <a:endParaRPr sz="700">
              <a:solidFill>
                <a:schemeClr val="lt2"/>
              </a:solidFill>
              <a:latin typeface="Montserrat"/>
              <a:ea typeface="Montserrat"/>
              <a:cs typeface="Montserrat"/>
              <a:sym typeface="Montserrat"/>
            </a:endParaRPr>
          </a:p>
        </p:txBody>
      </p:sp>
      <p:cxnSp>
        <p:nvCxnSpPr>
          <p:cNvPr id="427" name="Google Shape;427;p38"/>
          <p:cNvCxnSpPr/>
          <p:nvPr/>
        </p:nvCxnSpPr>
        <p:spPr>
          <a:xfrm>
            <a:off x="3816102" y="2462649"/>
            <a:ext cx="1514700" cy="0"/>
          </a:xfrm>
          <a:prstGeom prst="straightConnector1">
            <a:avLst/>
          </a:prstGeom>
          <a:noFill/>
          <a:ln w="9525" cap="flat" cmpd="sng">
            <a:solidFill>
              <a:srgbClr val="B7B7B7"/>
            </a:solidFill>
            <a:prstDash val="solid"/>
            <a:round/>
            <a:headEnd type="none" w="med" len="med"/>
            <a:tailEnd type="none" w="med" len="med"/>
          </a:ln>
        </p:spPr>
      </p:cxnSp>
      <p:sp>
        <p:nvSpPr>
          <p:cNvPr id="428" name="Google Shape;428;p38"/>
          <p:cNvSpPr/>
          <p:nvPr/>
        </p:nvSpPr>
        <p:spPr>
          <a:xfrm>
            <a:off x="3816102" y="2647953"/>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New password *</a:t>
            </a:r>
            <a:endParaRPr sz="700">
              <a:solidFill>
                <a:schemeClr val="lt2"/>
              </a:solidFill>
              <a:latin typeface="Montserrat"/>
              <a:ea typeface="Montserrat"/>
              <a:cs typeface="Montserrat"/>
              <a:sym typeface="Montserrat"/>
            </a:endParaRPr>
          </a:p>
        </p:txBody>
      </p:sp>
      <p:cxnSp>
        <p:nvCxnSpPr>
          <p:cNvPr id="429" name="Google Shape;429;p38"/>
          <p:cNvCxnSpPr/>
          <p:nvPr/>
        </p:nvCxnSpPr>
        <p:spPr>
          <a:xfrm>
            <a:off x="3816102" y="2919852"/>
            <a:ext cx="1514700" cy="0"/>
          </a:xfrm>
          <a:prstGeom prst="straightConnector1">
            <a:avLst/>
          </a:prstGeom>
          <a:noFill/>
          <a:ln w="9525" cap="flat" cmpd="sng">
            <a:solidFill>
              <a:srgbClr val="B7B7B7"/>
            </a:solidFill>
            <a:prstDash val="solid"/>
            <a:round/>
            <a:headEnd type="none" w="med" len="med"/>
            <a:tailEnd type="none" w="med" len="med"/>
          </a:ln>
        </p:spPr>
      </p:cxnSp>
      <p:sp>
        <p:nvSpPr>
          <p:cNvPr id="430" name="Google Shape;430;p38"/>
          <p:cNvSpPr/>
          <p:nvPr/>
        </p:nvSpPr>
        <p:spPr>
          <a:xfrm>
            <a:off x="3813050" y="3657600"/>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SAVE</a:t>
            </a:r>
            <a:endParaRPr sz="600">
              <a:solidFill>
                <a:srgbClr val="FFFFFF"/>
              </a:solidFill>
              <a:latin typeface="Montserrat Medium"/>
              <a:ea typeface="Montserrat Medium"/>
              <a:cs typeface="Montserrat Medium"/>
              <a:sym typeface="Montserrat Medium"/>
            </a:endParaRPr>
          </a:p>
        </p:txBody>
      </p:sp>
      <p:sp>
        <p:nvSpPr>
          <p:cNvPr id="431" name="Google Shape;431;p38"/>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cxnSp>
        <p:nvCxnSpPr>
          <p:cNvPr id="432" name="Google Shape;432;p38"/>
          <p:cNvCxnSpPr>
            <a:stCxn id="433" idx="1"/>
            <a:endCxn id="431" idx="3"/>
          </p:cNvCxnSpPr>
          <p:nvPr/>
        </p:nvCxnSpPr>
        <p:spPr>
          <a:xfrm flipH="1">
            <a:off x="5530600" y="1762550"/>
            <a:ext cx="1126200" cy="600"/>
          </a:xfrm>
          <a:prstGeom prst="bentConnector3">
            <a:avLst>
              <a:gd name="adj1" fmla="val 50004"/>
            </a:avLst>
          </a:prstGeom>
          <a:noFill/>
          <a:ln w="9525" cap="flat" cmpd="sng">
            <a:solidFill>
              <a:schemeClr val="accent2"/>
            </a:solidFill>
            <a:prstDash val="solid"/>
            <a:round/>
            <a:headEnd type="none" w="med" len="med"/>
            <a:tailEnd type="triangle" w="med" len="med"/>
          </a:ln>
        </p:spPr>
      </p:cxnSp>
      <p:sp>
        <p:nvSpPr>
          <p:cNvPr id="433" name="Google Shape;433;p38"/>
          <p:cNvSpPr txBox="1"/>
          <p:nvPr/>
        </p:nvSpPr>
        <p:spPr>
          <a:xfrm>
            <a:off x="6656800" y="1491050"/>
            <a:ext cx="1731900" cy="5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a:solidFill>
                  <a:srgbClr val="FFFFFF"/>
                </a:solidFill>
                <a:latin typeface="Roboto"/>
                <a:ea typeface="Roboto"/>
                <a:cs typeface="Roboto"/>
                <a:sym typeface="Roboto"/>
              </a:rPr>
              <a:t>Style as Headline 3, but override default with font = Quicksand, font-weight = </a:t>
            </a:r>
            <a:r>
              <a:rPr lang="en" sz="800">
                <a:solidFill>
                  <a:schemeClr val="lt1"/>
                </a:solidFill>
                <a:latin typeface="Roboto"/>
                <a:ea typeface="Roboto"/>
                <a:cs typeface="Roboto"/>
                <a:sym typeface="Roboto"/>
              </a:rPr>
              <a:t>Bold (700)</a:t>
            </a:r>
            <a:endParaRPr sz="800">
              <a:solidFill>
                <a:srgbClr val="FFFFFF"/>
              </a:solidFill>
              <a:latin typeface="Roboto"/>
              <a:ea typeface="Roboto"/>
              <a:cs typeface="Roboto"/>
              <a:sym typeface="Roboto"/>
            </a:endParaRPr>
          </a:p>
        </p:txBody>
      </p:sp>
      <p:sp>
        <p:nvSpPr>
          <p:cNvPr id="434" name="Google Shape;434;p38"/>
          <p:cNvSpPr/>
          <p:nvPr/>
        </p:nvSpPr>
        <p:spPr>
          <a:xfrm>
            <a:off x="3813050" y="3958663"/>
            <a:ext cx="1514700" cy="191400"/>
          </a:xfrm>
          <a:prstGeom prst="roundRect">
            <a:avLst>
              <a:gd name="adj" fmla="val 1077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ontserrat Medium"/>
                <a:ea typeface="Montserrat Medium"/>
                <a:cs typeface="Montserrat Medium"/>
                <a:sym typeface="Montserrat Medium"/>
              </a:rPr>
              <a:t>CANCEL</a:t>
            </a:r>
            <a:endParaRPr sz="600">
              <a:solidFill>
                <a:schemeClr val="dk2"/>
              </a:solidFill>
              <a:latin typeface="Montserrat Medium"/>
              <a:ea typeface="Montserrat Medium"/>
              <a:cs typeface="Montserrat Medium"/>
              <a:sym typeface="Montserrat Medium"/>
            </a:endParaRPr>
          </a:p>
        </p:txBody>
      </p:sp>
      <p:sp>
        <p:nvSpPr>
          <p:cNvPr id="435" name="Google Shape;435;p38"/>
          <p:cNvSpPr/>
          <p:nvPr/>
        </p:nvSpPr>
        <p:spPr>
          <a:xfrm>
            <a:off x="3816102" y="3105153"/>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Confirm password *</a:t>
            </a:r>
            <a:endParaRPr sz="700">
              <a:solidFill>
                <a:schemeClr val="lt2"/>
              </a:solidFill>
              <a:latin typeface="Montserrat"/>
              <a:ea typeface="Montserrat"/>
              <a:cs typeface="Montserrat"/>
              <a:sym typeface="Montserrat"/>
            </a:endParaRPr>
          </a:p>
        </p:txBody>
      </p:sp>
      <p:cxnSp>
        <p:nvCxnSpPr>
          <p:cNvPr id="436" name="Google Shape;436;p38"/>
          <p:cNvCxnSpPr/>
          <p:nvPr/>
        </p:nvCxnSpPr>
        <p:spPr>
          <a:xfrm>
            <a:off x="3816102" y="3377052"/>
            <a:ext cx="1514700" cy="0"/>
          </a:xfrm>
          <a:prstGeom prst="straightConnector1">
            <a:avLst/>
          </a:prstGeom>
          <a:noFill/>
          <a:ln w="9525" cap="flat" cmpd="sng">
            <a:solidFill>
              <a:srgbClr val="B7B7B7"/>
            </a:solidFill>
            <a:prstDash val="solid"/>
            <a:round/>
            <a:headEnd type="none" w="med" len="med"/>
            <a:tailEnd type="none" w="med" len="med"/>
          </a:ln>
        </p:spPr>
      </p:cxnSp>
      <p:sp>
        <p:nvSpPr>
          <p:cNvPr id="437" name="Google Shape;437;p38"/>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11 Updated on July 23,2020</a:t>
            </a:r>
            <a:endParaRPr>
              <a:solidFill>
                <a:srgbClr val="FFFFFF"/>
              </a:solidFill>
            </a:endParaRPr>
          </a:p>
        </p:txBody>
      </p:sp>
      <p:sp>
        <p:nvSpPr>
          <p:cNvPr id="438" name="Google Shape;438;p38"/>
          <p:cNvSpPr txBox="1"/>
          <p:nvPr/>
        </p:nvSpPr>
        <p:spPr>
          <a:xfrm>
            <a:off x="6656800" y="2116850"/>
            <a:ext cx="1731900" cy="1447200"/>
          </a:xfrm>
          <a:prstGeom prst="rect">
            <a:avLst/>
          </a:prstGeom>
          <a:solidFill>
            <a:schemeClr val="accent2"/>
          </a:solidFill>
          <a:ln>
            <a:noFill/>
          </a:ln>
        </p:spPr>
        <p:txBody>
          <a:bodyPr spcFirstLastPara="1" wrap="square" lIns="45700" tIns="91425" rIns="0" bIns="91425" anchor="t" anchorCtr="0">
            <a:noAutofit/>
          </a:bodyPr>
          <a:lstStyle/>
          <a:p>
            <a:pPr marL="0" lvl="0" indent="0" algn="l" rtl="0">
              <a:lnSpc>
                <a:spcPct val="100000"/>
              </a:lnSpc>
              <a:spcBef>
                <a:spcPts val="0"/>
              </a:spcBef>
              <a:spcAft>
                <a:spcPts val="0"/>
              </a:spcAft>
              <a:buNone/>
            </a:pPr>
            <a:r>
              <a:rPr lang="en" sz="800" b="1">
                <a:solidFill>
                  <a:srgbClr val="FFFFFF"/>
                </a:solidFill>
                <a:latin typeface="Roboto"/>
                <a:ea typeface="Roboto"/>
                <a:cs typeface="Roboto"/>
                <a:sym typeface="Roboto"/>
              </a:rPr>
              <a:t>Info icon which displays the password rules</a:t>
            </a:r>
            <a:endParaRPr sz="800" b="1">
              <a:solidFill>
                <a:srgbClr val="FFFFFF"/>
              </a:solidFill>
              <a:latin typeface="Roboto"/>
              <a:ea typeface="Roboto"/>
              <a:cs typeface="Roboto"/>
              <a:sym typeface="Roboto"/>
            </a:endParaRPr>
          </a:p>
          <a:p>
            <a:pPr marL="0" lvl="0" indent="0" algn="l" rtl="0">
              <a:lnSpc>
                <a:spcPct val="150000"/>
              </a:lnSpc>
              <a:spcBef>
                <a:spcPts val="0"/>
              </a:spcBef>
              <a:spcAft>
                <a:spcPts val="0"/>
              </a:spcAft>
              <a:buNone/>
            </a:pPr>
            <a:endParaRPr sz="800" b="1">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 sz="800" b="1">
                <a:solidFill>
                  <a:srgbClr val="FFFFFF"/>
                </a:solidFill>
                <a:latin typeface="Roboto"/>
                <a:ea typeface="Roboto"/>
                <a:cs typeface="Roboto"/>
                <a:sym typeface="Roboto"/>
              </a:rPr>
              <a:t>Password rules : </a:t>
            </a:r>
            <a:endParaRPr sz="800">
              <a:solidFill>
                <a:srgbClr val="FFFFFF"/>
              </a:solidFill>
              <a:latin typeface="Roboto"/>
              <a:ea typeface="Roboto"/>
              <a:cs typeface="Roboto"/>
              <a:sym typeface="Roboto"/>
            </a:endParaRPr>
          </a:p>
          <a:p>
            <a:pPr marL="114300" lvl="0" indent="-10795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Alphanumeric, with at least one special, uppercase, and lowercase character</a:t>
            </a:r>
            <a:endParaRPr sz="800">
              <a:solidFill>
                <a:srgbClr val="FFFFFF"/>
              </a:solidFill>
              <a:latin typeface="Roboto"/>
              <a:ea typeface="Roboto"/>
              <a:cs typeface="Roboto"/>
              <a:sym typeface="Roboto"/>
            </a:endParaRPr>
          </a:p>
          <a:p>
            <a:pPr marL="114300" lvl="0" indent="-10795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Minimum 8 characters</a:t>
            </a:r>
            <a:endParaRPr sz="800">
              <a:solidFill>
                <a:srgbClr val="FFFFFF"/>
              </a:solidFill>
              <a:latin typeface="Roboto"/>
              <a:ea typeface="Roboto"/>
              <a:cs typeface="Roboto"/>
              <a:sym typeface="Roboto"/>
            </a:endParaRPr>
          </a:p>
        </p:txBody>
      </p:sp>
      <p:cxnSp>
        <p:nvCxnSpPr>
          <p:cNvPr id="439" name="Google Shape;439;p38"/>
          <p:cNvCxnSpPr>
            <a:stCxn id="438" idx="1"/>
            <a:endCxn id="440" idx="3"/>
          </p:cNvCxnSpPr>
          <p:nvPr/>
        </p:nvCxnSpPr>
        <p:spPr>
          <a:xfrm rot="10800000">
            <a:off x="5540200" y="2324750"/>
            <a:ext cx="1116600" cy="515700"/>
          </a:xfrm>
          <a:prstGeom prst="bentConnector3">
            <a:avLst>
              <a:gd name="adj1" fmla="val 36278"/>
            </a:avLst>
          </a:prstGeom>
          <a:noFill/>
          <a:ln w="9525" cap="flat" cmpd="sng">
            <a:solidFill>
              <a:schemeClr val="accent2"/>
            </a:solidFill>
            <a:prstDash val="solid"/>
            <a:round/>
            <a:headEnd type="none" w="med" len="med"/>
            <a:tailEnd type="triangle" w="med" len="med"/>
          </a:ln>
        </p:spPr>
      </p:cxnSp>
      <p:pic>
        <p:nvPicPr>
          <p:cNvPr id="440" name="Google Shape;440;p38"/>
          <p:cNvPicPr preferRelativeResize="0"/>
          <p:nvPr/>
        </p:nvPicPr>
        <p:blipFill>
          <a:blip r:embed="rId5">
            <a:alphaModFix/>
          </a:blip>
          <a:stretch>
            <a:fillRect/>
          </a:stretch>
        </p:blipFill>
        <p:spPr>
          <a:xfrm>
            <a:off x="5357413" y="2233263"/>
            <a:ext cx="182880" cy="182880"/>
          </a:xfrm>
          <a:prstGeom prst="rect">
            <a:avLst/>
          </a:prstGeom>
          <a:noFill/>
          <a:ln>
            <a:noFill/>
          </a:ln>
        </p:spPr>
      </p:pic>
      <p:pic>
        <p:nvPicPr>
          <p:cNvPr id="441" name="Google Shape;441;p38"/>
          <p:cNvPicPr preferRelativeResize="0"/>
          <p:nvPr/>
        </p:nvPicPr>
        <p:blipFill>
          <a:blip r:embed="rId6">
            <a:alphaModFix/>
          </a:blip>
          <a:stretch>
            <a:fillRect/>
          </a:stretch>
        </p:blipFill>
        <p:spPr>
          <a:xfrm>
            <a:off x="4216400" y="767750"/>
            <a:ext cx="708000" cy="70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9"/>
          <p:cNvSpPr txBox="1">
            <a:spLocks noGrp="1"/>
          </p:cNvSpPr>
          <p:nvPr>
            <p:ph type="body" idx="1"/>
          </p:nvPr>
        </p:nvSpPr>
        <p:spPr>
          <a:xfrm>
            <a:off x="471900" y="1766675"/>
            <a:ext cx="7350600" cy="3321900"/>
          </a:xfrm>
          <a:prstGeom prst="rect">
            <a:avLst/>
          </a:prstGeom>
        </p:spPr>
        <p:txBody>
          <a:bodyPr spcFirstLastPara="1" wrap="square" lIns="0" tIns="91425" rIns="91425" bIns="91425" anchor="t" anchorCtr="0">
            <a:noAutofit/>
          </a:bodyPr>
          <a:lstStyle/>
          <a:p>
            <a:pPr marL="457200" lvl="0" indent="-285750" algn="l" rtl="0">
              <a:lnSpc>
                <a:spcPct val="100000"/>
              </a:lnSpc>
              <a:spcBef>
                <a:spcPts val="0"/>
              </a:spcBef>
              <a:spcAft>
                <a:spcPts val="0"/>
              </a:spcAft>
              <a:buClr>
                <a:srgbClr val="666666"/>
              </a:buClr>
              <a:buSzPts val="900"/>
              <a:buAutoNum type="arabicPeriod"/>
            </a:pPr>
            <a:r>
              <a:rPr lang="en" sz="900" b="1">
                <a:solidFill>
                  <a:schemeClr val="dk1"/>
                </a:solidFill>
              </a:rPr>
              <a:t>Page title : </a:t>
            </a:r>
            <a:r>
              <a:rPr lang="en" sz="900" b="1"/>
              <a:t>Users </a:t>
            </a:r>
            <a:endParaRPr sz="900" b="1"/>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Fields shown :</a:t>
            </a:r>
            <a:endParaRPr sz="900" b="1">
              <a:solidFill>
                <a:schemeClr val="dk1"/>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ID</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name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Role (</a:t>
            </a:r>
            <a:r>
              <a:rPr lang="en" sz="900" b="1">
                <a:solidFill>
                  <a:srgbClr val="666666"/>
                </a:solidFill>
              </a:rPr>
              <a:t>Country admin/ health facility admin/ Physician/ Pharmacist/ Receptionist/ General employee</a:t>
            </a:r>
            <a:r>
              <a:rPr lang="en" sz="900">
                <a:solidFill>
                  <a:srgbClr val="666666"/>
                </a:solidFill>
              </a:rPr>
              <a:t>)</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 (</a:t>
            </a:r>
            <a:r>
              <a:rPr lang="en" sz="900" b="1">
                <a:solidFill>
                  <a:srgbClr val="666666"/>
                </a:solidFill>
              </a:rPr>
              <a:t>Active, Not yet activated, Password expired</a:t>
            </a:r>
            <a:r>
              <a:rPr lang="en" sz="900">
                <a:solidFill>
                  <a:srgbClr val="666666"/>
                </a:solidFill>
              </a:rPr>
              <a:t>)</a:t>
            </a:r>
            <a:endParaRPr sz="900">
              <a:solidFill>
                <a:srgbClr val="666666"/>
              </a:solidFill>
            </a:endParaRPr>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sort :</a:t>
            </a:r>
            <a:r>
              <a:rPr lang="en" sz="900" b="1"/>
              <a:t> </a:t>
            </a:r>
            <a:r>
              <a:rPr lang="en" sz="900">
                <a:solidFill>
                  <a:srgbClr val="666666"/>
                </a:solidFill>
              </a:rPr>
              <a:t>most recently added user</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Sortable fields :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ID</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name</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Filters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Role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filter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All (all users)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Pagination rule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Flexible pagination</a:t>
            </a:r>
            <a:r>
              <a:rPr lang="en" sz="900"/>
              <a:t> (</a:t>
            </a:r>
            <a:r>
              <a:rPr lang="en" sz="900" b="1"/>
              <a:t>10, 25, 50, 100</a:t>
            </a:r>
            <a:r>
              <a:rPr lang="en" sz="900"/>
              <a:t>)</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Search fields placeholder text :</a:t>
            </a:r>
            <a:endParaRPr sz="900" b="1"/>
          </a:p>
          <a:p>
            <a:pPr marL="914400" lvl="1" indent="-285750" algn="l" rtl="0">
              <a:lnSpc>
                <a:spcPct val="100000"/>
              </a:lnSpc>
              <a:spcBef>
                <a:spcPts val="0"/>
              </a:spcBef>
              <a:spcAft>
                <a:spcPts val="0"/>
              </a:spcAft>
              <a:buClr>
                <a:srgbClr val="666666"/>
              </a:buClr>
              <a:buSzPts val="900"/>
              <a:buAutoNum type="alphaLcPeriod"/>
            </a:pPr>
            <a:r>
              <a:rPr lang="en" sz="900" b="1">
                <a:solidFill>
                  <a:srgbClr val="666666"/>
                </a:solidFill>
              </a:rPr>
              <a:t>Search by User ID or name</a:t>
            </a:r>
            <a:endParaRPr sz="900" b="1"/>
          </a:p>
          <a:p>
            <a:pPr marL="457200" lvl="0" indent="-285750" algn="l" rtl="0">
              <a:lnSpc>
                <a:spcPct val="100000"/>
              </a:lnSpc>
              <a:spcBef>
                <a:spcPts val="400"/>
              </a:spcBef>
              <a:spcAft>
                <a:spcPts val="400"/>
              </a:spcAft>
              <a:buClr>
                <a:srgbClr val="666666"/>
              </a:buClr>
              <a:buSzPts val="900"/>
              <a:buAutoNum type="arabicPeriod"/>
            </a:pPr>
            <a:r>
              <a:rPr lang="en" sz="900" b="1">
                <a:solidFill>
                  <a:schemeClr val="dk1"/>
                </a:solidFill>
              </a:rPr>
              <a:t>Download</a:t>
            </a:r>
            <a:endParaRPr sz="900" b="1"/>
          </a:p>
        </p:txBody>
      </p:sp>
      <p:sp>
        <p:nvSpPr>
          <p:cNvPr id="447" name="Google Shape;447;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Super Admin : User list view</a:t>
            </a:r>
            <a:endParaRPr sz="3000"/>
          </a:p>
        </p:txBody>
      </p:sp>
      <p:sp>
        <p:nvSpPr>
          <p:cNvPr id="448" name="Google Shape;448;p3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49" name="Google Shape;449;p39"/>
          <p:cNvSpPr txBox="1"/>
          <p:nvPr/>
        </p:nvSpPr>
        <p:spPr>
          <a:xfrm>
            <a:off x="7174150" y="4527625"/>
            <a:ext cx="18981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ID 12 Updated on July 15,2020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53"/>
        <p:cNvGrpSpPr/>
        <p:nvPr/>
      </p:nvGrpSpPr>
      <p:grpSpPr>
        <a:xfrm>
          <a:off x="0" y="0"/>
          <a:ext cx="0" cy="0"/>
          <a:chOff x="0" y="0"/>
          <a:chExt cx="0" cy="0"/>
        </a:xfrm>
      </p:grpSpPr>
      <p:sp>
        <p:nvSpPr>
          <p:cNvPr id="454" name="Google Shape;454;p40"/>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40"/>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8388725" y="1061026"/>
            <a:ext cx="503400" cy="191400"/>
          </a:xfrm>
          <a:prstGeom prst="roundRect">
            <a:avLst>
              <a:gd name="adj" fmla="val 13899"/>
            </a:avLst>
          </a:prstGeom>
          <a:solidFill>
            <a:srgbClr val="D86422"/>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sp>
        <p:nvSpPr>
          <p:cNvPr id="457" name="Google Shape;457;p40"/>
          <p:cNvSpPr/>
          <p:nvPr/>
        </p:nvSpPr>
        <p:spPr>
          <a:xfrm>
            <a:off x="2112800" y="2406425"/>
            <a:ext cx="6629400" cy="27024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40"/>
          <p:cNvPicPr preferRelativeResize="0"/>
          <p:nvPr/>
        </p:nvPicPr>
        <p:blipFill>
          <a:blip r:embed="rId3">
            <a:alphaModFix/>
          </a:blip>
          <a:stretch>
            <a:fillRect/>
          </a:stretch>
        </p:blipFill>
        <p:spPr>
          <a:xfrm>
            <a:off x="8439035" y="1105111"/>
            <a:ext cx="109728" cy="109728"/>
          </a:xfrm>
          <a:prstGeom prst="rect">
            <a:avLst/>
          </a:prstGeom>
          <a:noFill/>
          <a:ln>
            <a:noFill/>
          </a:ln>
        </p:spPr>
      </p:pic>
      <p:sp>
        <p:nvSpPr>
          <p:cNvPr id="459" name="Google Shape;459;p40"/>
          <p:cNvSpPr txBox="1"/>
          <p:nvPr/>
        </p:nvSpPr>
        <p:spPr>
          <a:xfrm>
            <a:off x="2109425" y="21553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graphicFrame>
        <p:nvGraphicFramePr>
          <p:cNvPr id="460" name="Google Shape;460;p40"/>
          <p:cNvGraphicFramePr/>
          <p:nvPr/>
        </p:nvGraphicFramePr>
        <p:xfrm>
          <a:off x="2112081" y="2406431"/>
          <a:ext cx="6625550" cy="2847975"/>
        </p:xfrm>
        <a:graphic>
          <a:graphicData uri="http://schemas.openxmlformats.org/drawingml/2006/table">
            <a:tbl>
              <a:tblPr>
                <a:noFill/>
                <a:tableStyleId>{5989E147-56C3-41E5-873C-5E7CCDD24F79}</a:tableStyleId>
              </a:tblPr>
              <a:tblGrid>
                <a:gridCol w="600825">
                  <a:extLst>
                    <a:ext uri="{9D8B030D-6E8A-4147-A177-3AD203B41FA5}">
                      <a16:colId xmlns:a16="http://schemas.microsoft.com/office/drawing/2014/main" val="20000"/>
                    </a:ext>
                  </a:extLst>
                </a:gridCol>
                <a:gridCol w="1988175">
                  <a:extLst>
                    <a:ext uri="{9D8B030D-6E8A-4147-A177-3AD203B41FA5}">
                      <a16:colId xmlns:a16="http://schemas.microsoft.com/office/drawing/2014/main" val="20001"/>
                    </a:ext>
                  </a:extLst>
                </a:gridCol>
                <a:gridCol w="1571000">
                  <a:extLst>
                    <a:ext uri="{9D8B030D-6E8A-4147-A177-3AD203B41FA5}">
                      <a16:colId xmlns:a16="http://schemas.microsoft.com/office/drawing/2014/main" val="20002"/>
                    </a:ext>
                  </a:extLst>
                </a:gridCol>
                <a:gridCol w="1571000">
                  <a:extLst>
                    <a:ext uri="{9D8B030D-6E8A-4147-A177-3AD203B41FA5}">
                      <a16:colId xmlns:a16="http://schemas.microsoft.com/office/drawing/2014/main" val="20003"/>
                    </a:ext>
                  </a:extLst>
                </a:gridCol>
                <a:gridCol w="894550">
                  <a:extLst>
                    <a:ext uri="{9D8B030D-6E8A-4147-A177-3AD203B41FA5}">
                      <a16:colId xmlns:a16="http://schemas.microsoft.com/office/drawing/2014/main" val="20004"/>
                    </a:ext>
                  </a:extLst>
                </a:gridCol>
              </a:tblGrid>
              <a:tr h="270950">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User ID</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Full name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User role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Health facility</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Status</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 SINGH, Tarun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Country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KUMAR, Devender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GARG, Sushil Kumar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PAUL, Chiranjeet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Password expired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SEKSARIA, Sanjeev</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USER006</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CHANDRA, Gautam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USER007</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RANADE, Surender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GANESH, Sree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CHATTERJEE, Chinmay</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General employee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SAHA, Barun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cxnSp>
        <p:nvCxnSpPr>
          <p:cNvPr id="461" name="Google Shape;461;p40"/>
          <p:cNvCxnSpPr/>
          <p:nvPr/>
        </p:nvCxnSpPr>
        <p:spPr>
          <a:xfrm>
            <a:off x="2109425" y="2351633"/>
            <a:ext cx="6629400" cy="0"/>
          </a:xfrm>
          <a:prstGeom prst="straightConnector1">
            <a:avLst/>
          </a:prstGeom>
          <a:noFill/>
          <a:ln w="9525" cap="flat" cmpd="sng">
            <a:solidFill>
              <a:srgbClr val="9E9E9E"/>
            </a:solidFill>
            <a:prstDash val="solid"/>
            <a:round/>
            <a:headEnd type="none" w="med" len="med"/>
            <a:tailEnd type="none" w="med" len="med"/>
          </a:ln>
        </p:spPr>
      </p:cxnSp>
      <p:pic>
        <p:nvPicPr>
          <p:cNvPr id="462" name="Google Shape;462;p40"/>
          <p:cNvPicPr preferRelativeResize="0"/>
          <p:nvPr/>
        </p:nvPicPr>
        <p:blipFill>
          <a:blip r:embed="rId4">
            <a:alphaModFix/>
          </a:blip>
          <a:stretch>
            <a:fillRect/>
          </a:stretch>
        </p:blipFill>
        <p:spPr>
          <a:xfrm>
            <a:off x="2112070" y="2174748"/>
            <a:ext cx="109728" cy="109728"/>
          </a:xfrm>
          <a:prstGeom prst="rect">
            <a:avLst/>
          </a:prstGeom>
          <a:noFill/>
          <a:ln>
            <a:noFill/>
          </a:ln>
        </p:spPr>
      </p:pic>
      <p:sp>
        <p:nvSpPr>
          <p:cNvPr id="463" name="Google Shape;463;p40"/>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5" name="Google Shape;465;p40"/>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466" name="Google Shape;466;p40"/>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67" name="Google Shape;467;p40"/>
          <p:cNvPicPr preferRelativeResize="0"/>
          <p:nvPr/>
        </p:nvPicPr>
        <p:blipFill rotWithShape="1">
          <a:blip r:embed="rId5">
            <a:alphaModFix/>
          </a:blip>
          <a:srcRect r="159"/>
          <a:stretch/>
        </p:blipFill>
        <p:spPr>
          <a:xfrm>
            <a:off x="1295400" y="470352"/>
            <a:ext cx="146304" cy="146304"/>
          </a:xfrm>
          <a:prstGeom prst="rect">
            <a:avLst/>
          </a:prstGeom>
          <a:noFill/>
          <a:ln>
            <a:noFill/>
          </a:ln>
        </p:spPr>
      </p:pic>
      <p:sp>
        <p:nvSpPr>
          <p:cNvPr id="468" name="Google Shape;468;p40"/>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470" name="Google Shape;470;p40"/>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471" name="Google Shape;471;p40"/>
          <p:cNvPicPr preferRelativeResize="0"/>
          <p:nvPr/>
        </p:nvPicPr>
        <p:blipFill>
          <a:blip r:embed="rId6">
            <a:alphaModFix/>
          </a:blip>
          <a:stretch>
            <a:fillRect/>
          </a:stretch>
        </p:blipFill>
        <p:spPr>
          <a:xfrm>
            <a:off x="79975" y="814087"/>
            <a:ext cx="109728" cy="109728"/>
          </a:xfrm>
          <a:prstGeom prst="rect">
            <a:avLst/>
          </a:prstGeom>
          <a:noFill/>
          <a:ln>
            <a:noFill/>
          </a:ln>
        </p:spPr>
      </p:pic>
      <p:sp>
        <p:nvSpPr>
          <p:cNvPr id="472" name="Google Shape;472;p40"/>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473" name="Google Shape;473;p40"/>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474" name="Google Shape;474;p40"/>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txBox="1">
            <a:spLocks noGrp="1"/>
          </p:cNvSpPr>
          <p:nvPr>
            <p:ph type="title" idx="4294967295"/>
          </p:nvPr>
        </p:nvSpPr>
        <p:spPr>
          <a:xfrm>
            <a:off x="189700" y="4952100"/>
            <a:ext cx="4020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User List: Super admin </a:t>
            </a:r>
            <a:endParaRPr sz="800"/>
          </a:p>
        </p:txBody>
      </p:sp>
      <p:pic>
        <p:nvPicPr>
          <p:cNvPr id="476" name="Google Shape;476;p40"/>
          <p:cNvPicPr preferRelativeResize="0"/>
          <p:nvPr/>
        </p:nvPicPr>
        <p:blipFill>
          <a:blip r:embed="rId7">
            <a:alphaModFix/>
          </a:blip>
          <a:stretch>
            <a:fillRect/>
          </a:stretch>
        </p:blipFill>
        <p:spPr>
          <a:xfrm>
            <a:off x="55733" y="4985650"/>
            <a:ext cx="123050" cy="123050"/>
          </a:xfrm>
          <a:prstGeom prst="rect">
            <a:avLst/>
          </a:prstGeom>
          <a:noFill/>
          <a:ln>
            <a:noFill/>
          </a:ln>
        </p:spPr>
      </p:pic>
      <p:sp>
        <p:nvSpPr>
          <p:cNvPr id="477" name="Google Shape;477;p40"/>
          <p:cNvSpPr txBox="1"/>
          <p:nvPr/>
        </p:nvSpPr>
        <p:spPr>
          <a:xfrm>
            <a:off x="2083625" y="988525"/>
            <a:ext cx="1385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Users</a:t>
            </a:r>
            <a:endParaRPr sz="1000">
              <a:solidFill>
                <a:schemeClr val="lt1"/>
              </a:solidFill>
              <a:latin typeface="Montserrat Medium"/>
              <a:ea typeface="Montserrat Medium"/>
              <a:cs typeface="Montserrat Medium"/>
              <a:sym typeface="Montserrat Medium"/>
            </a:endParaRPr>
          </a:p>
        </p:txBody>
      </p:sp>
      <p:pic>
        <p:nvPicPr>
          <p:cNvPr id="478" name="Google Shape;478;p40"/>
          <p:cNvPicPr preferRelativeResize="0"/>
          <p:nvPr/>
        </p:nvPicPr>
        <p:blipFill>
          <a:blip r:embed="rId8">
            <a:alphaModFix/>
          </a:blip>
          <a:stretch>
            <a:fillRect/>
          </a:stretch>
        </p:blipFill>
        <p:spPr>
          <a:xfrm>
            <a:off x="1890861" y="1064287"/>
            <a:ext cx="191400" cy="191400"/>
          </a:xfrm>
          <a:prstGeom prst="rect">
            <a:avLst/>
          </a:prstGeom>
          <a:noFill/>
          <a:ln>
            <a:noFill/>
          </a:ln>
        </p:spPr>
      </p:pic>
      <p:sp>
        <p:nvSpPr>
          <p:cNvPr id="479" name="Google Shape;479;p40"/>
          <p:cNvSpPr txBox="1"/>
          <p:nvPr/>
        </p:nvSpPr>
        <p:spPr>
          <a:xfrm>
            <a:off x="5892613" y="61322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Super admin can create only Country admin </a:t>
            </a:r>
            <a:endParaRPr sz="700">
              <a:solidFill>
                <a:srgbClr val="FFFFFF"/>
              </a:solidFill>
              <a:latin typeface="Roboto"/>
              <a:ea typeface="Roboto"/>
              <a:cs typeface="Roboto"/>
              <a:sym typeface="Roboto"/>
            </a:endParaRPr>
          </a:p>
        </p:txBody>
      </p:sp>
      <p:cxnSp>
        <p:nvCxnSpPr>
          <p:cNvPr id="480" name="Google Shape;480;p40"/>
          <p:cNvCxnSpPr>
            <a:stCxn id="479" idx="3"/>
            <a:endCxn id="456" idx="0"/>
          </p:cNvCxnSpPr>
          <p:nvPr/>
        </p:nvCxnSpPr>
        <p:spPr>
          <a:xfrm>
            <a:off x="7013113" y="884725"/>
            <a:ext cx="1627200" cy="176400"/>
          </a:xfrm>
          <a:prstGeom prst="bentConnector2">
            <a:avLst/>
          </a:prstGeom>
          <a:noFill/>
          <a:ln w="9525" cap="flat" cmpd="sng">
            <a:solidFill>
              <a:schemeClr val="dk2"/>
            </a:solidFill>
            <a:prstDash val="solid"/>
            <a:round/>
            <a:headEnd type="none" w="med" len="med"/>
            <a:tailEnd type="triangle" w="med" len="med"/>
          </a:ln>
        </p:spPr>
      </p:cxnSp>
      <p:sp>
        <p:nvSpPr>
          <p:cNvPr id="481" name="Google Shape;481;p40"/>
          <p:cNvSpPr txBox="1"/>
          <p:nvPr/>
        </p:nvSpPr>
        <p:spPr>
          <a:xfrm>
            <a:off x="77550" y="2850050"/>
            <a:ext cx="1120500" cy="4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Click user’s name to navigate to user details</a:t>
            </a:r>
            <a:endParaRPr sz="700">
              <a:solidFill>
                <a:srgbClr val="FFFFFF"/>
              </a:solidFill>
              <a:latin typeface="Roboto"/>
              <a:ea typeface="Roboto"/>
              <a:cs typeface="Roboto"/>
              <a:sym typeface="Roboto"/>
            </a:endParaRPr>
          </a:p>
        </p:txBody>
      </p:sp>
      <p:sp>
        <p:nvSpPr>
          <p:cNvPr id="482" name="Google Shape;482;p40"/>
          <p:cNvSpPr txBox="1"/>
          <p:nvPr/>
        </p:nvSpPr>
        <p:spPr>
          <a:xfrm>
            <a:off x="4597213" y="61322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Health facility name remains blank for Country admin</a:t>
            </a:r>
            <a:endParaRPr sz="700">
              <a:solidFill>
                <a:srgbClr val="FFFFFF"/>
              </a:solidFill>
              <a:latin typeface="Roboto"/>
              <a:ea typeface="Roboto"/>
              <a:cs typeface="Roboto"/>
              <a:sym typeface="Roboto"/>
            </a:endParaRPr>
          </a:p>
        </p:txBody>
      </p:sp>
      <p:cxnSp>
        <p:nvCxnSpPr>
          <p:cNvPr id="483" name="Google Shape;483;p40"/>
          <p:cNvCxnSpPr>
            <a:stCxn id="482" idx="2"/>
          </p:cNvCxnSpPr>
          <p:nvPr/>
        </p:nvCxnSpPr>
        <p:spPr>
          <a:xfrm rot="-5400000" flipH="1">
            <a:off x="4977463" y="1336225"/>
            <a:ext cx="1641300" cy="1281300"/>
          </a:xfrm>
          <a:prstGeom prst="bentConnector3">
            <a:avLst>
              <a:gd name="adj1" fmla="val 62345"/>
            </a:avLst>
          </a:prstGeom>
          <a:noFill/>
          <a:ln w="9525" cap="flat" cmpd="sng">
            <a:solidFill>
              <a:srgbClr val="424242"/>
            </a:solidFill>
            <a:prstDash val="solid"/>
            <a:round/>
            <a:headEnd type="none" w="med" len="med"/>
            <a:tailEnd type="triangle" w="med" len="med"/>
          </a:ln>
        </p:spPr>
      </p:cxnSp>
      <p:sp>
        <p:nvSpPr>
          <p:cNvPr id="484" name="Google Shape;484;p40"/>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cxnSp>
        <p:nvCxnSpPr>
          <p:cNvPr id="485" name="Google Shape;485;p40"/>
          <p:cNvCxnSpPr>
            <a:stCxn id="486" idx="3"/>
            <a:endCxn id="487" idx="1"/>
          </p:cNvCxnSpPr>
          <p:nvPr/>
        </p:nvCxnSpPr>
        <p:spPr>
          <a:xfrm rot="10800000" flipH="1">
            <a:off x="1198050" y="1755238"/>
            <a:ext cx="911400" cy="93900"/>
          </a:xfrm>
          <a:prstGeom prst="bentConnector3">
            <a:avLst>
              <a:gd name="adj1" fmla="val 49999"/>
            </a:avLst>
          </a:prstGeom>
          <a:noFill/>
          <a:ln w="9525" cap="flat" cmpd="sng">
            <a:solidFill>
              <a:schemeClr val="accent2"/>
            </a:solidFill>
            <a:prstDash val="solid"/>
            <a:round/>
            <a:headEnd type="none" w="med" len="med"/>
            <a:tailEnd type="triangle" w="med" len="med"/>
          </a:ln>
        </p:spPr>
      </p:cxnSp>
      <p:sp>
        <p:nvSpPr>
          <p:cNvPr id="486" name="Google Shape;486;p40"/>
          <p:cNvSpPr txBox="1"/>
          <p:nvPr/>
        </p:nvSpPr>
        <p:spPr>
          <a:xfrm>
            <a:off x="77550" y="1285138"/>
            <a:ext cx="1120500" cy="112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By default all the checkboxes are selected.</a:t>
            </a: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can deselect any checkbox and the status or user role  deselected will not be displayed in the list</a:t>
            </a:r>
            <a:endParaRPr sz="700">
              <a:solidFill>
                <a:srgbClr val="FFFFFF"/>
              </a:solidFill>
              <a:latin typeface="Roboto"/>
              <a:ea typeface="Roboto"/>
              <a:cs typeface="Roboto"/>
              <a:sym typeface="Roboto"/>
            </a:endParaRPr>
          </a:p>
        </p:txBody>
      </p:sp>
      <p:sp>
        <p:nvSpPr>
          <p:cNvPr id="488" name="Google Shape;488;p40"/>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489" name="Google Shape;489;p40"/>
          <p:cNvPicPr preferRelativeResize="0"/>
          <p:nvPr/>
        </p:nvPicPr>
        <p:blipFill>
          <a:blip r:embed="rId9">
            <a:alphaModFix amt="70000"/>
          </a:blip>
          <a:stretch>
            <a:fillRect/>
          </a:stretch>
        </p:blipFill>
        <p:spPr>
          <a:xfrm>
            <a:off x="8957846" y="480251"/>
            <a:ext cx="146304" cy="146319"/>
          </a:xfrm>
          <a:prstGeom prst="rect">
            <a:avLst/>
          </a:prstGeom>
          <a:noFill/>
          <a:ln>
            <a:noFill/>
          </a:ln>
        </p:spPr>
      </p:pic>
      <p:sp>
        <p:nvSpPr>
          <p:cNvPr id="487" name="Google Shape;487;p40"/>
          <p:cNvSpPr txBox="1"/>
          <p:nvPr/>
        </p:nvSpPr>
        <p:spPr>
          <a:xfrm>
            <a:off x="2109425" y="16668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sp>
        <p:nvSpPr>
          <p:cNvPr id="490" name="Google Shape;490;p40"/>
          <p:cNvSpPr txBox="1"/>
          <p:nvPr/>
        </p:nvSpPr>
        <p:spPr>
          <a:xfrm>
            <a:off x="2697480" y="1666800"/>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491" name="Google Shape;491;p40"/>
          <p:cNvSpPr txBox="1"/>
          <p:nvPr/>
        </p:nvSpPr>
        <p:spPr>
          <a:xfrm>
            <a:off x="3298150" y="1665425"/>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sp>
        <p:nvSpPr>
          <p:cNvPr id="492" name="Google Shape;492;p40"/>
          <p:cNvSpPr txBox="1"/>
          <p:nvPr/>
        </p:nvSpPr>
        <p:spPr>
          <a:xfrm>
            <a:off x="3981750" y="1665425"/>
            <a:ext cx="661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Not yet activated</a:t>
            </a:r>
            <a:endParaRPr sz="600">
              <a:solidFill>
                <a:srgbClr val="636363"/>
              </a:solidFill>
              <a:latin typeface="Montserrat Light"/>
              <a:ea typeface="Montserrat Light"/>
              <a:cs typeface="Montserrat Light"/>
              <a:sym typeface="Montserrat Light"/>
            </a:endParaRPr>
          </a:p>
        </p:txBody>
      </p:sp>
      <p:pic>
        <p:nvPicPr>
          <p:cNvPr id="493" name="Google Shape;493;p40"/>
          <p:cNvPicPr preferRelativeResize="0"/>
          <p:nvPr/>
        </p:nvPicPr>
        <p:blipFill>
          <a:blip r:embed="rId10">
            <a:alphaModFix/>
          </a:blip>
          <a:stretch>
            <a:fillRect/>
          </a:stretch>
        </p:blipFill>
        <p:spPr>
          <a:xfrm>
            <a:off x="2559859" y="1696264"/>
            <a:ext cx="109728" cy="109728"/>
          </a:xfrm>
          <a:prstGeom prst="rect">
            <a:avLst/>
          </a:prstGeom>
          <a:noFill/>
          <a:ln>
            <a:noFill/>
          </a:ln>
        </p:spPr>
      </p:pic>
      <p:sp>
        <p:nvSpPr>
          <p:cNvPr id="494" name="Google Shape;494;p40"/>
          <p:cNvSpPr txBox="1"/>
          <p:nvPr/>
        </p:nvSpPr>
        <p:spPr>
          <a:xfrm>
            <a:off x="2109425" y="18954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User role</a:t>
            </a:r>
            <a:endParaRPr sz="600">
              <a:solidFill>
                <a:srgbClr val="636363"/>
              </a:solidFill>
              <a:latin typeface="Montserrat Light"/>
              <a:ea typeface="Montserrat Light"/>
              <a:cs typeface="Montserrat Light"/>
              <a:sym typeface="Montserrat Light"/>
            </a:endParaRPr>
          </a:p>
        </p:txBody>
      </p:sp>
      <p:sp>
        <p:nvSpPr>
          <p:cNvPr id="495" name="Google Shape;495;p40"/>
          <p:cNvSpPr txBox="1"/>
          <p:nvPr/>
        </p:nvSpPr>
        <p:spPr>
          <a:xfrm>
            <a:off x="2689600" y="1895400"/>
            <a:ext cx="6249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Country admin</a:t>
            </a:r>
            <a:endParaRPr sz="600">
              <a:solidFill>
                <a:srgbClr val="636363"/>
              </a:solidFill>
              <a:latin typeface="Montserrat Light"/>
              <a:ea typeface="Montserrat Light"/>
              <a:cs typeface="Montserrat Light"/>
              <a:sym typeface="Montserrat Light"/>
            </a:endParaRPr>
          </a:p>
        </p:txBody>
      </p:sp>
      <p:sp>
        <p:nvSpPr>
          <p:cNvPr id="496" name="Google Shape;496;p40"/>
          <p:cNvSpPr txBox="1"/>
          <p:nvPr/>
        </p:nvSpPr>
        <p:spPr>
          <a:xfrm>
            <a:off x="3602950" y="1894025"/>
            <a:ext cx="795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Health facility admin</a:t>
            </a:r>
            <a:endParaRPr sz="600">
              <a:solidFill>
                <a:srgbClr val="636363"/>
              </a:solidFill>
              <a:latin typeface="Montserrat Light"/>
              <a:ea typeface="Montserrat Light"/>
              <a:cs typeface="Montserrat Light"/>
              <a:sym typeface="Montserrat Light"/>
            </a:endParaRPr>
          </a:p>
        </p:txBody>
      </p:sp>
      <p:sp>
        <p:nvSpPr>
          <p:cNvPr id="497" name="Google Shape;497;p40"/>
          <p:cNvSpPr txBox="1"/>
          <p:nvPr/>
        </p:nvSpPr>
        <p:spPr>
          <a:xfrm>
            <a:off x="4719350" y="1894025"/>
            <a:ext cx="406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Physician</a:t>
            </a:r>
            <a:endParaRPr sz="600">
              <a:solidFill>
                <a:srgbClr val="636363"/>
              </a:solidFill>
              <a:latin typeface="Montserrat Light"/>
              <a:ea typeface="Montserrat Light"/>
              <a:cs typeface="Montserrat Light"/>
              <a:sym typeface="Montserrat Light"/>
            </a:endParaRPr>
          </a:p>
        </p:txBody>
      </p:sp>
      <p:sp>
        <p:nvSpPr>
          <p:cNvPr id="498" name="Google Shape;498;p40"/>
          <p:cNvSpPr txBox="1"/>
          <p:nvPr/>
        </p:nvSpPr>
        <p:spPr>
          <a:xfrm>
            <a:off x="5456600" y="1894025"/>
            <a:ext cx="468600" cy="177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Pharmacist</a:t>
            </a:r>
            <a:endParaRPr sz="600">
              <a:solidFill>
                <a:srgbClr val="636363"/>
              </a:solidFill>
              <a:latin typeface="Montserrat Light"/>
              <a:ea typeface="Montserrat Light"/>
              <a:cs typeface="Montserrat Light"/>
              <a:sym typeface="Montserrat Light"/>
            </a:endParaRPr>
          </a:p>
        </p:txBody>
      </p:sp>
      <p:sp>
        <p:nvSpPr>
          <p:cNvPr id="499" name="Google Shape;499;p40"/>
          <p:cNvSpPr txBox="1"/>
          <p:nvPr/>
        </p:nvSpPr>
        <p:spPr>
          <a:xfrm>
            <a:off x="6230850" y="1894025"/>
            <a:ext cx="4995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Receptionist</a:t>
            </a:r>
            <a:endParaRPr sz="600">
              <a:solidFill>
                <a:srgbClr val="636363"/>
              </a:solidFill>
              <a:latin typeface="Montserrat Light"/>
              <a:ea typeface="Montserrat Light"/>
              <a:cs typeface="Montserrat Light"/>
              <a:sym typeface="Montserrat Light"/>
            </a:endParaRPr>
          </a:p>
        </p:txBody>
      </p:sp>
      <p:pic>
        <p:nvPicPr>
          <p:cNvPr id="500" name="Google Shape;500;p40"/>
          <p:cNvPicPr preferRelativeResize="0"/>
          <p:nvPr/>
        </p:nvPicPr>
        <p:blipFill>
          <a:blip r:embed="rId10">
            <a:alphaModFix/>
          </a:blip>
          <a:stretch>
            <a:fillRect/>
          </a:stretch>
        </p:blipFill>
        <p:spPr>
          <a:xfrm>
            <a:off x="2559859" y="1924864"/>
            <a:ext cx="109728" cy="109728"/>
          </a:xfrm>
          <a:prstGeom prst="rect">
            <a:avLst/>
          </a:prstGeom>
          <a:noFill/>
          <a:ln>
            <a:noFill/>
          </a:ln>
        </p:spPr>
      </p:pic>
      <p:sp>
        <p:nvSpPr>
          <p:cNvPr id="501" name="Google Shape;501;p40"/>
          <p:cNvSpPr txBox="1"/>
          <p:nvPr/>
        </p:nvSpPr>
        <p:spPr>
          <a:xfrm>
            <a:off x="7069051" y="1894025"/>
            <a:ext cx="739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General employee</a:t>
            </a:r>
            <a:endParaRPr sz="600">
              <a:solidFill>
                <a:srgbClr val="636363"/>
              </a:solidFill>
              <a:latin typeface="Montserrat Light"/>
              <a:ea typeface="Montserrat Light"/>
              <a:cs typeface="Montserrat Light"/>
              <a:sym typeface="Montserrat Light"/>
            </a:endParaRPr>
          </a:p>
        </p:txBody>
      </p:sp>
      <p:grpSp>
        <p:nvGrpSpPr>
          <p:cNvPr id="502" name="Google Shape;502;p40"/>
          <p:cNvGrpSpPr/>
          <p:nvPr/>
        </p:nvGrpSpPr>
        <p:grpSpPr>
          <a:xfrm>
            <a:off x="7470900" y="1064275"/>
            <a:ext cx="777300" cy="191400"/>
            <a:chOff x="7470900" y="1064275"/>
            <a:chExt cx="777300" cy="191400"/>
          </a:xfrm>
        </p:grpSpPr>
        <p:sp>
          <p:nvSpPr>
            <p:cNvPr id="503" name="Google Shape;503;p40"/>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504" name="Google Shape;504;p40"/>
            <p:cNvPicPr preferRelativeResize="0"/>
            <p:nvPr/>
          </p:nvPicPr>
          <p:blipFill>
            <a:blip r:embed="rId11">
              <a:alphaModFix/>
            </a:blip>
            <a:stretch>
              <a:fillRect/>
            </a:stretch>
          </p:blipFill>
          <p:spPr>
            <a:xfrm>
              <a:off x="7525512" y="1105116"/>
              <a:ext cx="109728" cy="109728"/>
            </a:xfrm>
            <a:prstGeom prst="rect">
              <a:avLst/>
            </a:prstGeom>
            <a:noFill/>
            <a:ln>
              <a:noFill/>
            </a:ln>
          </p:spPr>
        </p:pic>
      </p:grpSp>
      <p:sp>
        <p:nvSpPr>
          <p:cNvPr id="505" name="Google Shape;505;p40"/>
          <p:cNvSpPr txBox="1">
            <a:spLocks noGrp="1"/>
          </p:cNvSpPr>
          <p:nvPr>
            <p:ph type="sldNum" idx="12"/>
          </p:nvPr>
        </p:nvSpPr>
        <p:spPr>
          <a:xfrm>
            <a:off x="8595300" y="0"/>
            <a:ext cx="548700" cy="1770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fld id="{00000000-1234-1234-1234-123412341234}" type="slidenum">
              <a:rPr lang="en" sz="800"/>
              <a:t>12</a:t>
            </a:fld>
            <a:endParaRPr sz="800"/>
          </a:p>
        </p:txBody>
      </p:sp>
      <p:sp>
        <p:nvSpPr>
          <p:cNvPr id="506" name="Google Shape;506;p40"/>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13 Updated on July 23, 2020</a:t>
            </a:r>
            <a:endParaRPr>
              <a:solidFill>
                <a:srgbClr val="FFFFFF"/>
              </a:solidFill>
            </a:endParaRPr>
          </a:p>
        </p:txBody>
      </p:sp>
      <p:pic>
        <p:nvPicPr>
          <p:cNvPr id="507" name="Google Shape;507;p40"/>
          <p:cNvPicPr preferRelativeResize="0"/>
          <p:nvPr/>
        </p:nvPicPr>
        <p:blipFill>
          <a:blip r:embed="rId10">
            <a:alphaModFix/>
          </a:blip>
          <a:stretch>
            <a:fillRect/>
          </a:stretch>
        </p:blipFill>
        <p:spPr>
          <a:xfrm>
            <a:off x="3154680" y="1696264"/>
            <a:ext cx="109728" cy="109728"/>
          </a:xfrm>
          <a:prstGeom prst="rect">
            <a:avLst/>
          </a:prstGeom>
          <a:noFill/>
          <a:ln>
            <a:noFill/>
          </a:ln>
        </p:spPr>
      </p:pic>
      <p:pic>
        <p:nvPicPr>
          <p:cNvPr id="508" name="Google Shape;508;p40"/>
          <p:cNvPicPr preferRelativeResize="0"/>
          <p:nvPr/>
        </p:nvPicPr>
        <p:blipFill>
          <a:blip r:embed="rId10">
            <a:alphaModFix/>
          </a:blip>
          <a:stretch>
            <a:fillRect/>
          </a:stretch>
        </p:blipFill>
        <p:spPr>
          <a:xfrm>
            <a:off x="3840480" y="1700784"/>
            <a:ext cx="109728" cy="109728"/>
          </a:xfrm>
          <a:prstGeom prst="rect">
            <a:avLst/>
          </a:prstGeom>
          <a:noFill/>
          <a:ln>
            <a:noFill/>
          </a:ln>
        </p:spPr>
      </p:pic>
      <p:pic>
        <p:nvPicPr>
          <p:cNvPr id="509" name="Google Shape;509;p40"/>
          <p:cNvPicPr preferRelativeResize="0"/>
          <p:nvPr/>
        </p:nvPicPr>
        <p:blipFill>
          <a:blip r:embed="rId10">
            <a:alphaModFix/>
          </a:blip>
          <a:stretch>
            <a:fillRect/>
          </a:stretch>
        </p:blipFill>
        <p:spPr>
          <a:xfrm>
            <a:off x="3459480" y="1924864"/>
            <a:ext cx="109728" cy="109728"/>
          </a:xfrm>
          <a:prstGeom prst="rect">
            <a:avLst/>
          </a:prstGeom>
          <a:noFill/>
          <a:ln>
            <a:noFill/>
          </a:ln>
        </p:spPr>
      </p:pic>
      <p:pic>
        <p:nvPicPr>
          <p:cNvPr id="510" name="Google Shape;510;p40"/>
          <p:cNvPicPr preferRelativeResize="0"/>
          <p:nvPr/>
        </p:nvPicPr>
        <p:blipFill>
          <a:blip r:embed="rId10">
            <a:alphaModFix/>
          </a:blip>
          <a:stretch>
            <a:fillRect/>
          </a:stretch>
        </p:blipFill>
        <p:spPr>
          <a:xfrm>
            <a:off x="4587240" y="1924864"/>
            <a:ext cx="109728" cy="109728"/>
          </a:xfrm>
          <a:prstGeom prst="rect">
            <a:avLst/>
          </a:prstGeom>
          <a:noFill/>
          <a:ln>
            <a:noFill/>
          </a:ln>
        </p:spPr>
      </p:pic>
      <p:pic>
        <p:nvPicPr>
          <p:cNvPr id="511" name="Google Shape;511;p40"/>
          <p:cNvPicPr preferRelativeResize="0"/>
          <p:nvPr/>
        </p:nvPicPr>
        <p:blipFill>
          <a:blip r:embed="rId10">
            <a:alphaModFix/>
          </a:blip>
          <a:stretch>
            <a:fillRect/>
          </a:stretch>
        </p:blipFill>
        <p:spPr>
          <a:xfrm>
            <a:off x="5312664" y="1924864"/>
            <a:ext cx="109728" cy="109728"/>
          </a:xfrm>
          <a:prstGeom prst="rect">
            <a:avLst/>
          </a:prstGeom>
          <a:noFill/>
          <a:ln>
            <a:noFill/>
          </a:ln>
        </p:spPr>
      </p:pic>
      <p:pic>
        <p:nvPicPr>
          <p:cNvPr id="512" name="Google Shape;512;p40"/>
          <p:cNvPicPr preferRelativeResize="0"/>
          <p:nvPr/>
        </p:nvPicPr>
        <p:blipFill>
          <a:blip r:embed="rId10">
            <a:alphaModFix/>
          </a:blip>
          <a:stretch>
            <a:fillRect/>
          </a:stretch>
        </p:blipFill>
        <p:spPr>
          <a:xfrm>
            <a:off x="6083808" y="1924864"/>
            <a:ext cx="109728" cy="109728"/>
          </a:xfrm>
          <a:prstGeom prst="rect">
            <a:avLst/>
          </a:prstGeom>
          <a:noFill/>
          <a:ln>
            <a:noFill/>
          </a:ln>
        </p:spPr>
      </p:pic>
      <p:pic>
        <p:nvPicPr>
          <p:cNvPr id="513" name="Google Shape;513;p40"/>
          <p:cNvPicPr preferRelativeResize="0"/>
          <p:nvPr/>
        </p:nvPicPr>
        <p:blipFill>
          <a:blip r:embed="rId10">
            <a:alphaModFix/>
          </a:blip>
          <a:stretch>
            <a:fillRect/>
          </a:stretch>
        </p:blipFill>
        <p:spPr>
          <a:xfrm>
            <a:off x="6918960" y="1924864"/>
            <a:ext cx="109728" cy="109728"/>
          </a:xfrm>
          <a:prstGeom prst="rect">
            <a:avLst/>
          </a:prstGeom>
          <a:noFill/>
          <a:ln>
            <a:noFill/>
          </a:ln>
        </p:spPr>
      </p:pic>
      <p:cxnSp>
        <p:nvCxnSpPr>
          <p:cNvPr id="514" name="Google Shape;514;p40"/>
          <p:cNvCxnSpPr>
            <a:stCxn id="486" idx="3"/>
            <a:endCxn id="494" idx="1"/>
          </p:cNvCxnSpPr>
          <p:nvPr/>
        </p:nvCxnSpPr>
        <p:spPr>
          <a:xfrm>
            <a:off x="1198050" y="1849138"/>
            <a:ext cx="911400" cy="134700"/>
          </a:xfrm>
          <a:prstGeom prst="bentConnector3">
            <a:avLst>
              <a:gd name="adj1" fmla="val 49999"/>
            </a:avLst>
          </a:prstGeom>
          <a:noFill/>
          <a:ln w="9525" cap="flat" cmpd="sng">
            <a:solidFill>
              <a:schemeClr val="accent2"/>
            </a:solidFill>
            <a:prstDash val="solid"/>
            <a:round/>
            <a:headEnd type="none" w="med" len="med"/>
            <a:tailEnd type="triangle" w="med" len="med"/>
          </a:ln>
        </p:spPr>
      </p:cxnSp>
      <p:cxnSp>
        <p:nvCxnSpPr>
          <p:cNvPr id="515" name="Google Shape;515;p40"/>
          <p:cNvCxnSpPr>
            <a:stCxn id="481" idx="3"/>
          </p:cNvCxnSpPr>
          <p:nvPr/>
        </p:nvCxnSpPr>
        <p:spPr>
          <a:xfrm rot="10800000" flipH="1">
            <a:off x="1198050" y="2778350"/>
            <a:ext cx="1614900" cy="288300"/>
          </a:xfrm>
          <a:prstGeom prst="bentConnector3">
            <a:avLst>
              <a:gd name="adj1" fmla="val 89018"/>
            </a:avLst>
          </a:prstGeom>
          <a:noFill/>
          <a:ln w="9525" cap="flat" cmpd="sng">
            <a:solidFill>
              <a:schemeClr val="accent2"/>
            </a:solidFill>
            <a:prstDash val="solid"/>
            <a:round/>
            <a:headEnd type="none" w="med" len="med"/>
            <a:tailEnd type="triangle" w="med" len="med"/>
          </a:ln>
        </p:spPr>
      </p:cxnSp>
      <p:pic>
        <p:nvPicPr>
          <p:cNvPr id="516" name="Google Shape;516;p40"/>
          <p:cNvPicPr preferRelativeResize="0"/>
          <p:nvPr/>
        </p:nvPicPr>
        <p:blipFill>
          <a:blip r:embed="rId12">
            <a:alphaModFix/>
          </a:blip>
          <a:stretch>
            <a:fillRect/>
          </a:stretch>
        </p:blipFill>
        <p:spPr>
          <a:xfrm>
            <a:off x="68750" y="447275"/>
            <a:ext cx="191400" cy="19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20"/>
        <p:cNvGrpSpPr/>
        <p:nvPr/>
      </p:nvGrpSpPr>
      <p:grpSpPr>
        <a:xfrm>
          <a:off x="0" y="0"/>
          <a:ext cx="0" cy="0"/>
          <a:chOff x="0" y="0"/>
          <a:chExt cx="0" cy="0"/>
        </a:xfrm>
      </p:grpSpPr>
      <p:sp>
        <p:nvSpPr>
          <p:cNvPr id="521" name="Google Shape;521;p41"/>
          <p:cNvSpPr txBox="1"/>
          <p:nvPr/>
        </p:nvSpPr>
        <p:spPr>
          <a:xfrm>
            <a:off x="1461650" y="447275"/>
            <a:ext cx="7689900" cy="863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41"/>
          <p:cNvSpPr/>
          <p:nvPr/>
        </p:nvSpPr>
        <p:spPr>
          <a:xfrm>
            <a:off x="1911100" y="1037300"/>
            <a:ext cx="6992400" cy="39483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2189000" y="1949225"/>
            <a:ext cx="6629400" cy="29331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txBox="1"/>
          <p:nvPr/>
        </p:nvSpPr>
        <p:spPr>
          <a:xfrm>
            <a:off x="2109425" y="16981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graphicFrame>
        <p:nvGraphicFramePr>
          <p:cNvPr id="525" name="Google Shape;525;p41"/>
          <p:cNvGraphicFramePr/>
          <p:nvPr/>
        </p:nvGraphicFramePr>
        <p:xfrm>
          <a:off x="2188281" y="1949231"/>
          <a:ext cx="6625550" cy="2851315"/>
        </p:xfrm>
        <a:graphic>
          <a:graphicData uri="http://schemas.openxmlformats.org/drawingml/2006/table">
            <a:tbl>
              <a:tblPr>
                <a:noFill/>
                <a:tableStyleId>{5989E147-56C3-41E5-873C-5E7CCDD24F79}</a:tableStyleId>
              </a:tblPr>
              <a:tblGrid>
                <a:gridCol w="600825">
                  <a:extLst>
                    <a:ext uri="{9D8B030D-6E8A-4147-A177-3AD203B41FA5}">
                      <a16:colId xmlns:a16="http://schemas.microsoft.com/office/drawing/2014/main" val="20000"/>
                    </a:ext>
                  </a:extLst>
                </a:gridCol>
                <a:gridCol w="1988175">
                  <a:extLst>
                    <a:ext uri="{9D8B030D-6E8A-4147-A177-3AD203B41FA5}">
                      <a16:colId xmlns:a16="http://schemas.microsoft.com/office/drawing/2014/main" val="20001"/>
                    </a:ext>
                  </a:extLst>
                </a:gridCol>
                <a:gridCol w="1571000">
                  <a:extLst>
                    <a:ext uri="{9D8B030D-6E8A-4147-A177-3AD203B41FA5}">
                      <a16:colId xmlns:a16="http://schemas.microsoft.com/office/drawing/2014/main" val="20002"/>
                    </a:ext>
                  </a:extLst>
                </a:gridCol>
                <a:gridCol w="1571000">
                  <a:extLst>
                    <a:ext uri="{9D8B030D-6E8A-4147-A177-3AD203B41FA5}">
                      <a16:colId xmlns:a16="http://schemas.microsoft.com/office/drawing/2014/main" val="20003"/>
                    </a:ext>
                  </a:extLst>
                </a:gridCol>
                <a:gridCol w="894550">
                  <a:extLst>
                    <a:ext uri="{9D8B030D-6E8A-4147-A177-3AD203B41FA5}">
                      <a16:colId xmlns:a16="http://schemas.microsoft.com/office/drawing/2014/main" val="20004"/>
                    </a:ext>
                  </a:extLst>
                </a:gridCol>
              </a:tblGrid>
              <a:tr h="270950">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User ID</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Full Name</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User Role</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Health facility</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Status</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 SINGH, Tarun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Country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KUMAR, Devender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GARG, Sushil Kumar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PAUL, Chiranjeet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Password expired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SEKSARIA, Sanjeev</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USER006</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CHANDRA, Gautam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USER007</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RANADE, Surender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GANESH, Sree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CHATTERJEE, Chinmay</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General employee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SAHA, Barun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cxnSp>
        <p:nvCxnSpPr>
          <p:cNvPr id="526" name="Google Shape;526;p41"/>
          <p:cNvCxnSpPr/>
          <p:nvPr/>
        </p:nvCxnSpPr>
        <p:spPr>
          <a:xfrm>
            <a:off x="2109425" y="1894433"/>
            <a:ext cx="6629400" cy="0"/>
          </a:xfrm>
          <a:prstGeom prst="straightConnector1">
            <a:avLst/>
          </a:prstGeom>
          <a:noFill/>
          <a:ln w="9525" cap="flat" cmpd="sng">
            <a:solidFill>
              <a:srgbClr val="9E9E9E"/>
            </a:solidFill>
            <a:prstDash val="solid"/>
            <a:round/>
            <a:headEnd type="none" w="med" len="med"/>
            <a:tailEnd type="none" w="med" len="med"/>
          </a:ln>
        </p:spPr>
      </p:cxnSp>
      <p:pic>
        <p:nvPicPr>
          <p:cNvPr id="527" name="Google Shape;527;p41"/>
          <p:cNvPicPr preferRelativeResize="0"/>
          <p:nvPr/>
        </p:nvPicPr>
        <p:blipFill>
          <a:blip r:embed="rId3">
            <a:alphaModFix/>
          </a:blip>
          <a:stretch>
            <a:fillRect/>
          </a:stretch>
        </p:blipFill>
        <p:spPr>
          <a:xfrm>
            <a:off x="2112070" y="1717548"/>
            <a:ext cx="109728" cy="109728"/>
          </a:xfrm>
          <a:prstGeom prst="rect">
            <a:avLst/>
          </a:prstGeom>
          <a:noFill/>
          <a:ln>
            <a:noFill/>
          </a:ln>
        </p:spPr>
      </p:pic>
      <p:sp>
        <p:nvSpPr>
          <p:cNvPr id="528" name="Google Shape;528;p41"/>
          <p:cNvSpPr txBox="1"/>
          <p:nvPr/>
        </p:nvSpPr>
        <p:spPr>
          <a:xfrm>
            <a:off x="2236025" y="531325"/>
            <a:ext cx="1385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Users</a:t>
            </a:r>
            <a:endParaRPr sz="1000">
              <a:solidFill>
                <a:schemeClr val="lt1"/>
              </a:solidFill>
              <a:latin typeface="Montserrat Medium"/>
              <a:ea typeface="Montserrat Medium"/>
              <a:cs typeface="Montserrat Medium"/>
              <a:sym typeface="Montserrat Medium"/>
            </a:endParaRPr>
          </a:p>
        </p:txBody>
      </p:sp>
      <p:pic>
        <p:nvPicPr>
          <p:cNvPr id="529" name="Google Shape;529;p41"/>
          <p:cNvPicPr preferRelativeResize="0"/>
          <p:nvPr/>
        </p:nvPicPr>
        <p:blipFill>
          <a:blip r:embed="rId4">
            <a:alphaModFix/>
          </a:blip>
          <a:stretch>
            <a:fillRect/>
          </a:stretch>
        </p:blipFill>
        <p:spPr>
          <a:xfrm>
            <a:off x="2043261" y="607087"/>
            <a:ext cx="191400" cy="191400"/>
          </a:xfrm>
          <a:prstGeom prst="rect">
            <a:avLst/>
          </a:prstGeom>
          <a:noFill/>
          <a:ln>
            <a:noFill/>
          </a:ln>
        </p:spPr>
      </p:pic>
      <p:grpSp>
        <p:nvGrpSpPr>
          <p:cNvPr id="530" name="Google Shape;530;p41"/>
          <p:cNvGrpSpPr/>
          <p:nvPr/>
        </p:nvGrpSpPr>
        <p:grpSpPr>
          <a:xfrm>
            <a:off x="5953800" y="4574075"/>
            <a:ext cx="2497350" cy="274225"/>
            <a:chOff x="6258600" y="4650275"/>
            <a:chExt cx="2497350" cy="274225"/>
          </a:xfrm>
        </p:grpSpPr>
        <p:sp>
          <p:nvSpPr>
            <p:cNvPr id="531" name="Google Shape;531;p41"/>
            <p:cNvSpPr txBox="1"/>
            <p:nvPr/>
          </p:nvSpPr>
          <p:spPr>
            <a:xfrm>
              <a:off x="7533300" y="4650300"/>
              <a:ext cx="483600" cy="274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600">
                  <a:solidFill>
                    <a:srgbClr val="9E9E9E"/>
                  </a:solidFill>
                  <a:latin typeface="Montserrat"/>
                  <a:ea typeface="Montserrat"/>
                  <a:cs typeface="Montserrat"/>
                  <a:sym typeface="Montserrat"/>
                </a:rPr>
                <a:t>1-10</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of</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37</a:t>
              </a:r>
              <a:r>
                <a:rPr lang="en" sz="600">
                  <a:solidFill>
                    <a:srgbClr val="737373"/>
                  </a:solidFill>
                  <a:latin typeface="Montserrat"/>
                  <a:ea typeface="Montserrat"/>
                  <a:cs typeface="Montserrat"/>
                  <a:sym typeface="Montserrat"/>
                </a:rPr>
                <a:t> </a:t>
              </a:r>
              <a:r>
                <a:rPr lang="en" sz="600">
                  <a:solidFill>
                    <a:srgbClr val="737373"/>
                  </a:solidFill>
                  <a:latin typeface="Nunito"/>
                  <a:ea typeface="Nunito"/>
                  <a:cs typeface="Nunito"/>
                  <a:sym typeface="Nunito"/>
                </a:rPr>
                <a:t>    </a:t>
              </a:r>
              <a:r>
                <a:rPr lang="en" sz="600">
                  <a:solidFill>
                    <a:srgbClr val="737373"/>
                  </a:solidFill>
                  <a:latin typeface="Muli"/>
                  <a:ea typeface="Muli"/>
                  <a:cs typeface="Muli"/>
                  <a:sym typeface="Muli"/>
                </a:rPr>
                <a:t>       </a:t>
              </a:r>
              <a:endParaRPr sz="600">
                <a:solidFill>
                  <a:srgbClr val="737373"/>
                </a:solidFill>
                <a:latin typeface="Muli"/>
                <a:ea typeface="Muli"/>
                <a:cs typeface="Muli"/>
                <a:sym typeface="Muli"/>
              </a:endParaRPr>
            </a:p>
          </p:txBody>
        </p:sp>
        <p:pic>
          <p:nvPicPr>
            <p:cNvPr id="532" name="Google Shape;532;p41"/>
            <p:cNvPicPr preferRelativeResize="0"/>
            <p:nvPr/>
          </p:nvPicPr>
          <p:blipFill>
            <a:blip r:embed="rId5">
              <a:alphaModFix/>
            </a:blip>
            <a:stretch>
              <a:fillRect/>
            </a:stretch>
          </p:blipFill>
          <p:spPr>
            <a:xfrm>
              <a:off x="8425767" y="4713484"/>
              <a:ext cx="146304" cy="146304"/>
            </a:xfrm>
            <a:prstGeom prst="rect">
              <a:avLst/>
            </a:prstGeom>
            <a:noFill/>
            <a:ln>
              <a:noFill/>
            </a:ln>
          </p:spPr>
        </p:pic>
        <p:sp>
          <p:nvSpPr>
            <p:cNvPr id="533" name="Google Shape;533;p41"/>
            <p:cNvSpPr txBox="1"/>
            <p:nvPr/>
          </p:nvSpPr>
          <p:spPr>
            <a:xfrm>
              <a:off x="6258600" y="4650275"/>
              <a:ext cx="11970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E9E9E"/>
                  </a:solidFill>
                  <a:latin typeface="Montserrat"/>
                  <a:ea typeface="Montserrat"/>
                  <a:cs typeface="Montserrat"/>
                  <a:sym typeface="Montserrat"/>
                </a:rPr>
                <a:t>Items per page</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    </a:t>
              </a:r>
              <a:r>
                <a:rPr lang="en" sz="600" b="1">
                  <a:solidFill>
                    <a:srgbClr val="636363"/>
                  </a:solidFill>
                  <a:latin typeface="Montserrat"/>
                  <a:ea typeface="Montserrat"/>
                  <a:cs typeface="Montserrat"/>
                  <a:sym typeface="Montserrat"/>
                </a:rPr>
                <a:t>10</a:t>
              </a:r>
              <a:endParaRPr sz="600" b="1">
                <a:solidFill>
                  <a:srgbClr val="636363"/>
                </a:solidFill>
                <a:latin typeface="Montserrat"/>
                <a:ea typeface="Montserrat"/>
                <a:cs typeface="Montserrat"/>
                <a:sym typeface="Montserrat"/>
              </a:endParaRPr>
            </a:p>
          </p:txBody>
        </p:sp>
        <p:pic>
          <p:nvPicPr>
            <p:cNvPr id="534" name="Google Shape;534;p41"/>
            <p:cNvPicPr preferRelativeResize="0"/>
            <p:nvPr/>
          </p:nvPicPr>
          <p:blipFill>
            <a:blip r:embed="rId6">
              <a:alphaModFix/>
            </a:blip>
            <a:stretch>
              <a:fillRect/>
            </a:stretch>
          </p:blipFill>
          <p:spPr>
            <a:xfrm>
              <a:off x="8241884" y="4713484"/>
              <a:ext cx="146304" cy="146304"/>
            </a:xfrm>
            <a:prstGeom prst="rect">
              <a:avLst/>
            </a:prstGeom>
            <a:noFill/>
            <a:ln>
              <a:noFill/>
            </a:ln>
          </p:spPr>
        </p:pic>
        <p:pic>
          <p:nvPicPr>
            <p:cNvPr id="535" name="Google Shape;535;p41"/>
            <p:cNvPicPr preferRelativeResize="0"/>
            <p:nvPr/>
          </p:nvPicPr>
          <p:blipFill>
            <a:blip r:embed="rId7">
              <a:alphaModFix/>
            </a:blip>
            <a:stretch>
              <a:fillRect/>
            </a:stretch>
          </p:blipFill>
          <p:spPr>
            <a:xfrm>
              <a:off x="7165773" y="4713484"/>
              <a:ext cx="146304" cy="146304"/>
            </a:xfrm>
            <a:prstGeom prst="rect">
              <a:avLst/>
            </a:prstGeom>
            <a:noFill/>
            <a:ln>
              <a:noFill/>
            </a:ln>
          </p:spPr>
        </p:pic>
        <p:cxnSp>
          <p:nvCxnSpPr>
            <p:cNvPr id="536" name="Google Shape;536;p41"/>
            <p:cNvCxnSpPr/>
            <p:nvPr/>
          </p:nvCxnSpPr>
          <p:spPr>
            <a:xfrm>
              <a:off x="6910400" y="4889657"/>
              <a:ext cx="404700" cy="0"/>
            </a:xfrm>
            <a:prstGeom prst="straightConnector1">
              <a:avLst/>
            </a:prstGeom>
            <a:noFill/>
            <a:ln w="9525" cap="flat" cmpd="sng">
              <a:solidFill>
                <a:srgbClr val="B7B7B7"/>
              </a:solidFill>
              <a:prstDash val="solid"/>
              <a:round/>
              <a:headEnd type="none" w="med" len="med"/>
              <a:tailEnd type="none" w="med" len="med"/>
            </a:ln>
          </p:spPr>
        </p:cxnSp>
        <p:pic>
          <p:nvPicPr>
            <p:cNvPr id="537" name="Google Shape;537;p41"/>
            <p:cNvPicPr preferRelativeResize="0"/>
            <p:nvPr/>
          </p:nvPicPr>
          <p:blipFill>
            <a:blip r:embed="rId8">
              <a:alphaModFix/>
            </a:blip>
            <a:stretch>
              <a:fillRect/>
            </a:stretch>
          </p:blipFill>
          <p:spPr>
            <a:xfrm>
              <a:off x="8058005" y="4713484"/>
              <a:ext cx="146300" cy="146300"/>
            </a:xfrm>
            <a:prstGeom prst="rect">
              <a:avLst/>
            </a:prstGeom>
            <a:noFill/>
            <a:ln>
              <a:noFill/>
            </a:ln>
          </p:spPr>
        </p:pic>
        <p:pic>
          <p:nvPicPr>
            <p:cNvPr id="538" name="Google Shape;538;p41"/>
            <p:cNvPicPr preferRelativeResize="0"/>
            <p:nvPr/>
          </p:nvPicPr>
          <p:blipFill>
            <a:blip r:embed="rId9">
              <a:alphaModFix/>
            </a:blip>
            <a:stretch>
              <a:fillRect/>
            </a:stretch>
          </p:blipFill>
          <p:spPr>
            <a:xfrm>
              <a:off x="8609650" y="4713484"/>
              <a:ext cx="146300" cy="146334"/>
            </a:xfrm>
            <a:prstGeom prst="rect">
              <a:avLst/>
            </a:prstGeom>
            <a:noFill/>
            <a:ln>
              <a:noFill/>
            </a:ln>
          </p:spPr>
        </p:pic>
      </p:grpSp>
      <p:sp>
        <p:nvSpPr>
          <p:cNvPr id="539" name="Google Shape;539;p41"/>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0" name="Google Shape;540;p41"/>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 name="Google Shape;541;p41"/>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543" name="Google Shape;543;p41"/>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544" name="Google Shape;544;p41"/>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545" name="Google Shape;545;p41"/>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txBox="1">
            <a:spLocks noGrp="1"/>
          </p:cNvSpPr>
          <p:nvPr>
            <p:ph type="title" idx="4294967295"/>
          </p:nvPr>
        </p:nvSpPr>
        <p:spPr>
          <a:xfrm>
            <a:off x="189700" y="4952100"/>
            <a:ext cx="44706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User List: Super admin  </a:t>
            </a:r>
            <a:endParaRPr sz="800"/>
          </a:p>
        </p:txBody>
      </p:sp>
      <p:pic>
        <p:nvPicPr>
          <p:cNvPr id="547" name="Google Shape;547;p41"/>
          <p:cNvPicPr preferRelativeResize="0"/>
          <p:nvPr/>
        </p:nvPicPr>
        <p:blipFill>
          <a:blip r:embed="rId10">
            <a:alphaModFix/>
          </a:blip>
          <a:stretch>
            <a:fillRect/>
          </a:stretch>
        </p:blipFill>
        <p:spPr>
          <a:xfrm>
            <a:off x="55733" y="4985650"/>
            <a:ext cx="123050" cy="123050"/>
          </a:xfrm>
          <a:prstGeom prst="rect">
            <a:avLst/>
          </a:prstGeom>
          <a:noFill/>
          <a:ln>
            <a:noFill/>
          </a:ln>
        </p:spPr>
      </p:pic>
      <p:pic>
        <p:nvPicPr>
          <p:cNvPr id="548" name="Google Shape;548;p41"/>
          <p:cNvPicPr preferRelativeResize="0"/>
          <p:nvPr/>
        </p:nvPicPr>
        <p:blipFill rotWithShape="1">
          <a:blip r:embed="rId11">
            <a:alphaModFix/>
          </a:blip>
          <a:srcRect r="159"/>
          <a:stretch/>
        </p:blipFill>
        <p:spPr>
          <a:xfrm>
            <a:off x="1295400" y="470352"/>
            <a:ext cx="146304" cy="146304"/>
          </a:xfrm>
          <a:prstGeom prst="rect">
            <a:avLst/>
          </a:prstGeom>
          <a:noFill/>
          <a:ln>
            <a:noFill/>
          </a:ln>
        </p:spPr>
      </p:pic>
      <p:sp>
        <p:nvSpPr>
          <p:cNvPr id="549" name="Google Shape;549;p41"/>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sp>
        <p:nvSpPr>
          <p:cNvPr id="550" name="Google Shape;550;p41"/>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pic>
        <p:nvPicPr>
          <p:cNvPr id="551" name="Google Shape;551;p41"/>
          <p:cNvPicPr preferRelativeResize="0"/>
          <p:nvPr/>
        </p:nvPicPr>
        <p:blipFill>
          <a:blip r:embed="rId12">
            <a:alphaModFix/>
          </a:blip>
          <a:stretch>
            <a:fillRect/>
          </a:stretch>
        </p:blipFill>
        <p:spPr>
          <a:xfrm>
            <a:off x="79975" y="814087"/>
            <a:ext cx="109728" cy="109728"/>
          </a:xfrm>
          <a:prstGeom prst="rect">
            <a:avLst/>
          </a:prstGeom>
          <a:noFill/>
          <a:ln>
            <a:noFill/>
          </a:ln>
        </p:spPr>
      </p:pic>
      <p:sp>
        <p:nvSpPr>
          <p:cNvPr id="552" name="Google Shape;552;p41"/>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553" name="Google Shape;553;p41"/>
          <p:cNvCxnSpPr>
            <a:stCxn id="554" idx="2"/>
            <a:endCxn id="533" idx="1"/>
          </p:cNvCxnSpPr>
          <p:nvPr/>
        </p:nvCxnSpPr>
        <p:spPr>
          <a:xfrm rot="-5400000" flipH="1">
            <a:off x="2941500" y="1698950"/>
            <a:ext cx="708600" cy="5316000"/>
          </a:xfrm>
          <a:prstGeom prst="bentConnector2">
            <a:avLst/>
          </a:prstGeom>
          <a:noFill/>
          <a:ln w="9525" cap="flat" cmpd="sng">
            <a:solidFill>
              <a:srgbClr val="424242"/>
            </a:solidFill>
            <a:prstDash val="solid"/>
            <a:round/>
            <a:headEnd type="none" w="med" len="med"/>
            <a:tailEnd type="triangle" w="med" len="med"/>
          </a:ln>
        </p:spPr>
      </p:cxnSp>
      <p:sp>
        <p:nvSpPr>
          <p:cNvPr id="554" name="Google Shape;554;p41"/>
          <p:cNvSpPr txBox="1"/>
          <p:nvPr/>
        </p:nvSpPr>
        <p:spPr>
          <a:xfrm>
            <a:off x="77550" y="34596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Default # of items per page is 10, unless otherwise specified</a:t>
            </a:r>
            <a:endParaRPr sz="700">
              <a:solidFill>
                <a:srgbClr val="FFFFFF"/>
              </a:solidFill>
              <a:latin typeface="Roboto"/>
              <a:ea typeface="Roboto"/>
              <a:cs typeface="Roboto"/>
              <a:sym typeface="Roboto"/>
            </a:endParaRPr>
          </a:p>
        </p:txBody>
      </p:sp>
      <p:sp>
        <p:nvSpPr>
          <p:cNvPr id="555" name="Google Shape;555;p41"/>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56" name="Google Shape;556;p41"/>
          <p:cNvSpPr/>
          <p:nvPr/>
        </p:nvSpPr>
        <p:spPr>
          <a:xfrm>
            <a:off x="8388725" y="576072"/>
            <a:ext cx="503400" cy="225000"/>
          </a:xfrm>
          <a:prstGeom prst="roundRect">
            <a:avLst>
              <a:gd name="adj" fmla="val 13899"/>
            </a:avLst>
          </a:prstGeom>
          <a:solidFill>
            <a:schemeClr val="accent1"/>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pic>
        <p:nvPicPr>
          <p:cNvPr id="557" name="Google Shape;557;p41"/>
          <p:cNvPicPr preferRelativeResize="0"/>
          <p:nvPr/>
        </p:nvPicPr>
        <p:blipFill>
          <a:blip r:embed="rId13">
            <a:alphaModFix/>
          </a:blip>
          <a:stretch>
            <a:fillRect/>
          </a:stretch>
        </p:blipFill>
        <p:spPr>
          <a:xfrm>
            <a:off x="8439035" y="634958"/>
            <a:ext cx="109728" cy="109728"/>
          </a:xfrm>
          <a:prstGeom prst="rect">
            <a:avLst/>
          </a:prstGeom>
          <a:noFill/>
          <a:ln>
            <a:noFill/>
          </a:ln>
        </p:spPr>
      </p:pic>
      <p:grpSp>
        <p:nvGrpSpPr>
          <p:cNvPr id="558" name="Google Shape;558;p41"/>
          <p:cNvGrpSpPr/>
          <p:nvPr/>
        </p:nvGrpSpPr>
        <p:grpSpPr>
          <a:xfrm>
            <a:off x="7470900" y="594122"/>
            <a:ext cx="777300" cy="191400"/>
            <a:chOff x="7470900" y="1064275"/>
            <a:chExt cx="777300" cy="191400"/>
          </a:xfrm>
        </p:grpSpPr>
        <p:sp>
          <p:nvSpPr>
            <p:cNvPr id="559" name="Google Shape;559;p41"/>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560" name="Google Shape;560;p41"/>
            <p:cNvPicPr preferRelativeResize="0"/>
            <p:nvPr/>
          </p:nvPicPr>
          <p:blipFill>
            <a:blip r:embed="rId14">
              <a:alphaModFix/>
            </a:blip>
            <a:stretch>
              <a:fillRect/>
            </a:stretch>
          </p:blipFill>
          <p:spPr>
            <a:xfrm>
              <a:off x="7525512" y="1105116"/>
              <a:ext cx="109728" cy="109728"/>
            </a:xfrm>
            <a:prstGeom prst="rect">
              <a:avLst/>
            </a:prstGeom>
            <a:noFill/>
            <a:ln>
              <a:noFill/>
            </a:ln>
          </p:spPr>
        </p:pic>
      </p:grpSp>
      <p:sp>
        <p:nvSpPr>
          <p:cNvPr id="561" name="Google Shape;561;p41"/>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563" name="Google Shape;563;p41"/>
          <p:cNvPicPr preferRelativeResize="0"/>
          <p:nvPr/>
        </p:nvPicPr>
        <p:blipFill>
          <a:blip r:embed="rId15">
            <a:alphaModFix amt="70000"/>
          </a:blip>
          <a:stretch>
            <a:fillRect/>
          </a:stretch>
        </p:blipFill>
        <p:spPr>
          <a:xfrm>
            <a:off x="8957846" y="480251"/>
            <a:ext cx="146304" cy="146319"/>
          </a:xfrm>
          <a:prstGeom prst="rect">
            <a:avLst/>
          </a:prstGeom>
          <a:noFill/>
          <a:ln>
            <a:noFill/>
          </a:ln>
        </p:spPr>
      </p:pic>
      <p:sp>
        <p:nvSpPr>
          <p:cNvPr id="564" name="Google Shape;564;p41"/>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14 Updated on July 23,2020</a:t>
            </a:r>
            <a:endParaRPr>
              <a:solidFill>
                <a:srgbClr val="FFFFFF"/>
              </a:solidFill>
            </a:endParaRPr>
          </a:p>
        </p:txBody>
      </p:sp>
      <p:sp>
        <p:nvSpPr>
          <p:cNvPr id="565" name="Google Shape;565;p41"/>
          <p:cNvSpPr txBox="1"/>
          <p:nvPr/>
        </p:nvSpPr>
        <p:spPr>
          <a:xfrm>
            <a:off x="2112264" y="1190095"/>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sp>
        <p:nvSpPr>
          <p:cNvPr id="566" name="Google Shape;566;p41"/>
          <p:cNvSpPr txBox="1"/>
          <p:nvPr/>
        </p:nvSpPr>
        <p:spPr>
          <a:xfrm>
            <a:off x="2700319" y="1190095"/>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567" name="Google Shape;567;p41"/>
          <p:cNvSpPr txBox="1"/>
          <p:nvPr/>
        </p:nvSpPr>
        <p:spPr>
          <a:xfrm>
            <a:off x="3300989" y="1188720"/>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sp>
        <p:nvSpPr>
          <p:cNvPr id="568" name="Google Shape;568;p41"/>
          <p:cNvSpPr txBox="1"/>
          <p:nvPr/>
        </p:nvSpPr>
        <p:spPr>
          <a:xfrm>
            <a:off x="3984589" y="1188720"/>
            <a:ext cx="661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Not yet activated</a:t>
            </a:r>
            <a:endParaRPr sz="600">
              <a:solidFill>
                <a:srgbClr val="636363"/>
              </a:solidFill>
              <a:latin typeface="Montserrat Light"/>
              <a:ea typeface="Montserrat Light"/>
              <a:cs typeface="Montserrat Light"/>
              <a:sym typeface="Montserrat Light"/>
            </a:endParaRPr>
          </a:p>
        </p:txBody>
      </p:sp>
      <p:pic>
        <p:nvPicPr>
          <p:cNvPr id="569" name="Google Shape;569;p41"/>
          <p:cNvPicPr preferRelativeResize="0"/>
          <p:nvPr/>
        </p:nvPicPr>
        <p:blipFill>
          <a:blip r:embed="rId16">
            <a:alphaModFix/>
          </a:blip>
          <a:stretch>
            <a:fillRect/>
          </a:stretch>
        </p:blipFill>
        <p:spPr>
          <a:xfrm>
            <a:off x="2562698" y="1219559"/>
            <a:ext cx="109728" cy="109728"/>
          </a:xfrm>
          <a:prstGeom prst="rect">
            <a:avLst/>
          </a:prstGeom>
          <a:noFill/>
          <a:ln>
            <a:noFill/>
          </a:ln>
        </p:spPr>
      </p:pic>
      <p:sp>
        <p:nvSpPr>
          <p:cNvPr id="570" name="Google Shape;570;p41"/>
          <p:cNvSpPr txBox="1"/>
          <p:nvPr/>
        </p:nvSpPr>
        <p:spPr>
          <a:xfrm>
            <a:off x="2112264" y="1418695"/>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User role</a:t>
            </a:r>
            <a:endParaRPr sz="600">
              <a:solidFill>
                <a:srgbClr val="636363"/>
              </a:solidFill>
              <a:latin typeface="Montserrat Light"/>
              <a:ea typeface="Montserrat Light"/>
              <a:cs typeface="Montserrat Light"/>
              <a:sym typeface="Montserrat Light"/>
            </a:endParaRPr>
          </a:p>
        </p:txBody>
      </p:sp>
      <p:sp>
        <p:nvSpPr>
          <p:cNvPr id="571" name="Google Shape;571;p41"/>
          <p:cNvSpPr txBox="1"/>
          <p:nvPr/>
        </p:nvSpPr>
        <p:spPr>
          <a:xfrm>
            <a:off x="2692439" y="1418695"/>
            <a:ext cx="6249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Country admin</a:t>
            </a:r>
            <a:endParaRPr sz="600">
              <a:solidFill>
                <a:srgbClr val="636363"/>
              </a:solidFill>
              <a:latin typeface="Montserrat Light"/>
              <a:ea typeface="Montserrat Light"/>
              <a:cs typeface="Montserrat Light"/>
              <a:sym typeface="Montserrat Light"/>
            </a:endParaRPr>
          </a:p>
        </p:txBody>
      </p:sp>
      <p:sp>
        <p:nvSpPr>
          <p:cNvPr id="572" name="Google Shape;572;p41"/>
          <p:cNvSpPr txBox="1"/>
          <p:nvPr/>
        </p:nvSpPr>
        <p:spPr>
          <a:xfrm>
            <a:off x="3605789" y="1417320"/>
            <a:ext cx="795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Health facility admin</a:t>
            </a:r>
            <a:endParaRPr sz="600">
              <a:solidFill>
                <a:srgbClr val="636363"/>
              </a:solidFill>
              <a:latin typeface="Montserrat Light"/>
              <a:ea typeface="Montserrat Light"/>
              <a:cs typeface="Montserrat Light"/>
              <a:sym typeface="Montserrat Light"/>
            </a:endParaRPr>
          </a:p>
        </p:txBody>
      </p:sp>
      <p:sp>
        <p:nvSpPr>
          <p:cNvPr id="573" name="Google Shape;573;p41"/>
          <p:cNvSpPr txBox="1"/>
          <p:nvPr/>
        </p:nvSpPr>
        <p:spPr>
          <a:xfrm>
            <a:off x="4722189" y="1417320"/>
            <a:ext cx="406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Physician</a:t>
            </a:r>
            <a:endParaRPr sz="600">
              <a:solidFill>
                <a:srgbClr val="636363"/>
              </a:solidFill>
              <a:latin typeface="Montserrat Light"/>
              <a:ea typeface="Montserrat Light"/>
              <a:cs typeface="Montserrat Light"/>
              <a:sym typeface="Montserrat Light"/>
            </a:endParaRPr>
          </a:p>
        </p:txBody>
      </p:sp>
      <p:sp>
        <p:nvSpPr>
          <p:cNvPr id="574" name="Google Shape;574;p41"/>
          <p:cNvSpPr txBox="1"/>
          <p:nvPr/>
        </p:nvSpPr>
        <p:spPr>
          <a:xfrm>
            <a:off x="5459439" y="1417320"/>
            <a:ext cx="468600" cy="177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Pharmacist</a:t>
            </a:r>
            <a:endParaRPr sz="600">
              <a:solidFill>
                <a:srgbClr val="636363"/>
              </a:solidFill>
              <a:latin typeface="Montserrat Light"/>
              <a:ea typeface="Montserrat Light"/>
              <a:cs typeface="Montserrat Light"/>
              <a:sym typeface="Montserrat Light"/>
            </a:endParaRPr>
          </a:p>
        </p:txBody>
      </p:sp>
      <p:sp>
        <p:nvSpPr>
          <p:cNvPr id="575" name="Google Shape;575;p41"/>
          <p:cNvSpPr txBox="1"/>
          <p:nvPr/>
        </p:nvSpPr>
        <p:spPr>
          <a:xfrm>
            <a:off x="6233689" y="1417320"/>
            <a:ext cx="4995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Receptionist</a:t>
            </a:r>
            <a:endParaRPr sz="600">
              <a:solidFill>
                <a:srgbClr val="636363"/>
              </a:solidFill>
              <a:latin typeface="Montserrat Light"/>
              <a:ea typeface="Montserrat Light"/>
              <a:cs typeface="Montserrat Light"/>
              <a:sym typeface="Montserrat Light"/>
            </a:endParaRPr>
          </a:p>
        </p:txBody>
      </p:sp>
      <p:pic>
        <p:nvPicPr>
          <p:cNvPr id="576" name="Google Shape;576;p41"/>
          <p:cNvPicPr preferRelativeResize="0"/>
          <p:nvPr/>
        </p:nvPicPr>
        <p:blipFill>
          <a:blip r:embed="rId16">
            <a:alphaModFix/>
          </a:blip>
          <a:stretch>
            <a:fillRect/>
          </a:stretch>
        </p:blipFill>
        <p:spPr>
          <a:xfrm>
            <a:off x="2562698" y="1448159"/>
            <a:ext cx="109728" cy="109728"/>
          </a:xfrm>
          <a:prstGeom prst="rect">
            <a:avLst/>
          </a:prstGeom>
          <a:noFill/>
          <a:ln>
            <a:noFill/>
          </a:ln>
        </p:spPr>
      </p:pic>
      <p:sp>
        <p:nvSpPr>
          <p:cNvPr id="577" name="Google Shape;577;p41"/>
          <p:cNvSpPr txBox="1"/>
          <p:nvPr/>
        </p:nvSpPr>
        <p:spPr>
          <a:xfrm>
            <a:off x="7071890" y="1417320"/>
            <a:ext cx="739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General employee</a:t>
            </a:r>
            <a:endParaRPr sz="600">
              <a:solidFill>
                <a:srgbClr val="636363"/>
              </a:solidFill>
              <a:latin typeface="Montserrat Light"/>
              <a:ea typeface="Montserrat Light"/>
              <a:cs typeface="Montserrat Light"/>
              <a:sym typeface="Montserrat Light"/>
            </a:endParaRPr>
          </a:p>
        </p:txBody>
      </p:sp>
      <p:pic>
        <p:nvPicPr>
          <p:cNvPr id="578" name="Google Shape;578;p41"/>
          <p:cNvPicPr preferRelativeResize="0"/>
          <p:nvPr/>
        </p:nvPicPr>
        <p:blipFill>
          <a:blip r:embed="rId16">
            <a:alphaModFix/>
          </a:blip>
          <a:stretch>
            <a:fillRect/>
          </a:stretch>
        </p:blipFill>
        <p:spPr>
          <a:xfrm>
            <a:off x="3157519" y="1219559"/>
            <a:ext cx="109728" cy="109728"/>
          </a:xfrm>
          <a:prstGeom prst="rect">
            <a:avLst/>
          </a:prstGeom>
          <a:noFill/>
          <a:ln>
            <a:noFill/>
          </a:ln>
        </p:spPr>
      </p:pic>
      <p:pic>
        <p:nvPicPr>
          <p:cNvPr id="579" name="Google Shape;579;p41"/>
          <p:cNvPicPr preferRelativeResize="0"/>
          <p:nvPr/>
        </p:nvPicPr>
        <p:blipFill>
          <a:blip r:embed="rId16">
            <a:alphaModFix/>
          </a:blip>
          <a:stretch>
            <a:fillRect/>
          </a:stretch>
        </p:blipFill>
        <p:spPr>
          <a:xfrm>
            <a:off x="3843319" y="1224079"/>
            <a:ext cx="109728" cy="109728"/>
          </a:xfrm>
          <a:prstGeom prst="rect">
            <a:avLst/>
          </a:prstGeom>
          <a:noFill/>
          <a:ln>
            <a:noFill/>
          </a:ln>
        </p:spPr>
      </p:pic>
      <p:pic>
        <p:nvPicPr>
          <p:cNvPr id="580" name="Google Shape;580;p41"/>
          <p:cNvPicPr preferRelativeResize="0"/>
          <p:nvPr/>
        </p:nvPicPr>
        <p:blipFill>
          <a:blip r:embed="rId16">
            <a:alphaModFix/>
          </a:blip>
          <a:stretch>
            <a:fillRect/>
          </a:stretch>
        </p:blipFill>
        <p:spPr>
          <a:xfrm>
            <a:off x="3462319" y="1448159"/>
            <a:ext cx="109728" cy="109728"/>
          </a:xfrm>
          <a:prstGeom prst="rect">
            <a:avLst/>
          </a:prstGeom>
          <a:noFill/>
          <a:ln>
            <a:noFill/>
          </a:ln>
        </p:spPr>
      </p:pic>
      <p:pic>
        <p:nvPicPr>
          <p:cNvPr id="581" name="Google Shape;581;p41"/>
          <p:cNvPicPr preferRelativeResize="0"/>
          <p:nvPr/>
        </p:nvPicPr>
        <p:blipFill>
          <a:blip r:embed="rId16">
            <a:alphaModFix/>
          </a:blip>
          <a:stretch>
            <a:fillRect/>
          </a:stretch>
        </p:blipFill>
        <p:spPr>
          <a:xfrm>
            <a:off x="4590079" y="1448159"/>
            <a:ext cx="109728" cy="109728"/>
          </a:xfrm>
          <a:prstGeom prst="rect">
            <a:avLst/>
          </a:prstGeom>
          <a:noFill/>
          <a:ln>
            <a:noFill/>
          </a:ln>
        </p:spPr>
      </p:pic>
      <p:pic>
        <p:nvPicPr>
          <p:cNvPr id="582" name="Google Shape;582;p41"/>
          <p:cNvPicPr preferRelativeResize="0"/>
          <p:nvPr/>
        </p:nvPicPr>
        <p:blipFill>
          <a:blip r:embed="rId16">
            <a:alphaModFix/>
          </a:blip>
          <a:stretch>
            <a:fillRect/>
          </a:stretch>
        </p:blipFill>
        <p:spPr>
          <a:xfrm>
            <a:off x="5315503" y="1448159"/>
            <a:ext cx="109728" cy="109728"/>
          </a:xfrm>
          <a:prstGeom prst="rect">
            <a:avLst/>
          </a:prstGeom>
          <a:noFill/>
          <a:ln>
            <a:noFill/>
          </a:ln>
        </p:spPr>
      </p:pic>
      <p:pic>
        <p:nvPicPr>
          <p:cNvPr id="583" name="Google Shape;583;p41"/>
          <p:cNvPicPr preferRelativeResize="0"/>
          <p:nvPr/>
        </p:nvPicPr>
        <p:blipFill>
          <a:blip r:embed="rId16">
            <a:alphaModFix/>
          </a:blip>
          <a:stretch>
            <a:fillRect/>
          </a:stretch>
        </p:blipFill>
        <p:spPr>
          <a:xfrm>
            <a:off x="6086647" y="1448159"/>
            <a:ext cx="109728" cy="109728"/>
          </a:xfrm>
          <a:prstGeom prst="rect">
            <a:avLst/>
          </a:prstGeom>
          <a:noFill/>
          <a:ln>
            <a:noFill/>
          </a:ln>
        </p:spPr>
      </p:pic>
      <p:pic>
        <p:nvPicPr>
          <p:cNvPr id="584" name="Google Shape;584;p41"/>
          <p:cNvPicPr preferRelativeResize="0"/>
          <p:nvPr/>
        </p:nvPicPr>
        <p:blipFill>
          <a:blip r:embed="rId16">
            <a:alphaModFix/>
          </a:blip>
          <a:stretch>
            <a:fillRect/>
          </a:stretch>
        </p:blipFill>
        <p:spPr>
          <a:xfrm>
            <a:off x="6921799" y="1448159"/>
            <a:ext cx="109728" cy="109728"/>
          </a:xfrm>
          <a:prstGeom prst="rect">
            <a:avLst/>
          </a:prstGeom>
          <a:noFill/>
          <a:ln>
            <a:noFill/>
          </a:ln>
        </p:spPr>
      </p:pic>
      <p:pic>
        <p:nvPicPr>
          <p:cNvPr id="585" name="Google Shape;585;p41"/>
          <p:cNvPicPr preferRelativeResize="0"/>
          <p:nvPr/>
        </p:nvPicPr>
        <p:blipFill>
          <a:blip r:embed="rId17">
            <a:alphaModFix/>
          </a:blip>
          <a:stretch>
            <a:fillRect/>
          </a:stretch>
        </p:blipFill>
        <p:spPr>
          <a:xfrm>
            <a:off x="68750" y="447275"/>
            <a:ext cx="191400" cy="19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89"/>
        <p:cNvGrpSpPr/>
        <p:nvPr/>
      </p:nvGrpSpPr>
      <p:grpSpPr>
        <a:xfrm>
          <a:off x="0" y="0"/>
          <a:ext cx="0" cy="0"/>
          <a:chOff x="0" y="0"/>
          <a:chExt cx="0" cy="0"/>
        </a:xfrm>
      </p:grpSpPr>
      <p:sp>
        <p:nvSpPr>
          <p:cNvPr id="590" name="Google Shape;590;p42"/>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42"/>
          <p:cNvSpPr/>
          <p:nvPr/>
        </p:nvSpPr>
        <p:spPr>
          <a:xfrm>
            <a:off x="1911100" y="1494500"/>
            <a:ext cx="6992400" cy="33099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593" name="Google Shape;593;p42"/>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5" name="Google Shape;595;p42"/>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596" name="Google Shape;596;p42"/>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597" name="Google Shape;597;p42"/>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598" name="Google Shape;598;p42"/>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600" name="Google Shape;600;p42"/>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601" name="Google Shape;601;p42"/>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602" name="Google Shape;602;p42"/>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603" name="Google Shape;603;p42"/>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604" name="Google Shape;604;p42"/>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txBox="1">
            <a:spLocks noGrp="1"/>
          </p:cNvSpPr>
          <p:nvPr>
            <p:ph type="title" idx="4294967295"/>
          </p:nvPr>
        </p:nvSpPr>
        <p:spPr>
          <a:xfrm>
            <a:off x="189700" y="4952100"/>
            <a:ext cx="45252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User: empty text fields  </a:t>
            </a:r>
            <a:endParaRPr sz="800"/>
          </a:p>
        </p:txBody>
      </p:sp>
      <p:pic>
        <p:nvPicPr>
          <p:cNvPr id="606" name="Google Shape;606;p42"/>
          <p:cNvPicPr preferRelativeResize="0"/>
          <p:nvPr/>
        </p:nvPicPr>
        <p:blipFill>
          <a:blip r:embed="rId5">
            <a:alphaModFix/>
          </a:blip>
          <a:stretch>
            <a:fillRect/>
          </a:stretch>
        </p:blipFill>
        <p:spPr>
          <a:xfrm>
            <a:off x="55733" y="4985650"/>
            <a:ext cx="123050" cy="123050"/>
          </a:xfrm>
          <a:prstGeom prst="rect">
            <a:avLst/>
          </a:prstGeom>
          <a:noFill/>
          <a:ln>
            <a:noFill/>
          </a:ln>
        </p:spPr>
      </p:pic>
      <p:sp>
        <p:nvSpPr>
          <p:cNvPr id="607" name="Google Shape;607;p42"/>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User</a:t>
            </a:r>
            <a:endParaRPr sz="900">
              <a:solidFill>
                <a:schemeClr val="lt1"/>
              </a:solidFill>
              <a:latin typeface="Montserrat Medium"/>
              <a:ea typeface="Montserrat Medium"/>
              <a:cs typeface="Montserrat Medium"/>
              <a:sym typeface="Montserrat Medium"/>
            </a:endParaRPr>
          </a:p>
        </p:txBody>
      </p:sp>
      <p:pic>
        <p:nvPicPr>
          <p:cNvPr id="608" name="Google Shape;608;p42"/>
          <p:cNvPicPr preferRelativeResize="0"/>
          <p:nvPr/>
        </p:nvPicPr>
        <p:blipFill>
          <a:blip r:embed="rId6">
            <a:alphaModFix/>
          </a:blip>
          <a:stretch>
            <a:fillRect/>
          </a:stretch>
        </p:blipFill>
        <p:spPr>
          <a:xfrm>
            <a:off x="1890861" y="1064287"/>
            <a:ext cx="191400" cy="191400"/>
          </a:xfrm>
          <a:prstGeom prst="rect">
            <a:avLst/>
          </a:prstGeom>
          <a:noFill/>
          <a:ln>
            <a:noFill/>
          </a:ln>
        </p:spPr>
      </p:pic>
      <p:sp>
        <p:nvSpPr>
          <p:cNvPr id="609" name="Google Shape;609;p42"/>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610" name="Google Shape;610;p42"/>
          <p:cNvGrpSpPr/>
          <p:nvPr/>
        </p:nvGrpSpPr>
        <p:grpSpPr>
          <a:xfrm>
            <a:off x="7889175" y="434725"/>
            <a:ext cx="1262400" cy="225000"/>
            <a:chOff x="7889175" y="434725"/>
            <a:chExt cx="1262400" cy="225000"/>
          </a:xfrm>
        </p:grpSpPr>
        <p:sp>
          <p:nvSpPr>
            <p:cNvPr id="611" name="Google Shape;611;p42"/>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612" name="Google Shape;612;p42"/>
            <p:cNvPicPr preferRelativeResize="0"/>
            <p:nvPr/>
          </p:nvPicPr>
          <p:blipFill>
            <a:blip r:embed="rId7">
              <a:alphaModFix amt="70000"/>
            </a:blip>
            <a:stretch>
              <a:fillRect/>
            </a:stretch>
          </p:blipFill>
          <p:spPr>
            <a:xfrm>
              <a:off x="8957846" y="480251"/>
              <a:ext cx="146304" cy="146319"/>
            </a:xfrm>
            <a:prstGeom prst="rect">
              <a:avLst/>
            </a:prstGeom>
            <a:noFill/>
            <a:ln>
              <a:noFill/>
            </a:ln>
          </p:spPr>
        </p:pic>
      </p:grpSp>
      <p:sp>
        <p:nvSpPr>
          <p:cNvPr id="613" name="Google Shape;613;p42"/>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614" name="Google Shape;614;p42"/>
          <p:cNvPicPr preferRelativeResize="0"/>
          <p:nvPr/>
        </p:nvPicPr>
        <p:blipFill>
          <a:blip r:embed="rId8">
            <a:alphaModFix/>
          </a:blip>
          <a:stretch>
            <a:fillRect/>
          </a:stretch>
        </p:blipFill>
        <p:spPr>
          <a:xfrm>
            <a:off x="8422051" y="1105113"/>
            <a:ext cx="109728" cy="109728"/>
          </a:xfrm>
          <a:prstGeom prst="rect">
            <a:avLst/>
          </a:prstGeom>
          <a:noFill/>
          <a:ln>
            <a:noFill/>
          </a:ln>
        </p:spPr>
      </p:pic>
      <p:pic>
        <p:nvPicPr>
          <p:cNvPr id="615" name="Google Shape;615;p42"/>
          <p:cNvPicPr preferRelativeResize="0"/>
          <p:nvPr/>
        </p:nvPicPr>
        <p:blipFill>
          <a:blip r:embed="rId9">
            <a:alphaModFix/>
          </a:blip>
          <a:stretch>
            <a:fillRect/>
          </a:stretch>
        </p:blipFill>
        <p:spPr>
          <a:xfrm>
            <a:off x="7728912" y="1105128"/>
            <a:ext cx="109725" cy="109725"/>
          </a:xfrm>
          <a:prstGeom prst="rect">
            <a:avLst/>
          </a:prstGeom>
          <a:noFill/>
          <a:ln>
            <a:noFill/>
          </a:ln>
        </p:spPr>
      </p:pic>
      <p:cxnSp>
        <p:nvCxnSpPr>
          <p:cNvPr id="616" name="Google Shape;616;p42"/>
          <p:cNvCxnSpPr>
            <a:stCxn id="617" idx="2"/>
            <a:endCxn id="618" idx="3"/>
          </p:cNvCxnSpPr>
          <p:nvPr/>
        </p:nvCxnSpPr>
        <p:spPr>
          <a:xfrm flipH="1">
            <a:off x="1318125" y="2658584"/>
            <a:ext cx="720900" cy="952200"/>
          </a:xfrm>
          <a:prstGeom prst="bentConnector3">
            <a:avLst>
              <a:gd name="adj1" fmla="val 50001"/>
            </a:avLst>
          </a:prstGeom>
          <a:noFill/>
          <a:ln w="9525" cap="flat" cmpd="sng">
            <a:solidFill>
              <a:schemeClr val="accent2"/>
            </a:solidFill>
            <a:prstDash val="solid"/>
            <a:round/>
            <a:headEnd type="none" w="med" len="med"/>
            <a:tailEnd type="none" w="med" len="med"/>
          </a:ln>
        </p:spPr>
      </p:cxnSp>
      <p:sp>
        <p:nvSpPr>
          <p:cNvPr id="619" name="Google Shape;619;p42"/>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620" name="Google Shape;620;p42"/>
          <p:cNvSpPr txBox="1"/>
          <p:nvPr/>
        </p:nvSpPr>
        <p:spPr>
          <a:xfrm>
            <a:off x="91650" y="1077438"/>
            <a:ext cx="1131600" cy="966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ID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Type = Alphanumeric</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MIn length = 3 chars </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10 chars</a:t>
            </a:r>
            <a:endParaRPr sz="700">
              <a:solidFill>
                <a:srgbClr val="FFFFFF"/>
              </a:solidFill>
              <a:latin typeface="Roboto"/>
              <a:ea typeface="Roboto"/>
              <a:cs typeface="Roboto"/>
              <a:sym typeface="Roboto"/>
            </a:endParaRPr>
          </a:p>
        </p:txBody>
      </p:sp>
      <p:cxnSp>
        <p:nvCxnSpPr>
          <p:cNvPr id="621" name="Google Shape;621;p42"/>
          <p:cNvCxnSpPr>
            <a:stCxn id="622" idx="2"/>
            <a:endCxn id="620" idx="3"/>
          </p:cNvCxnSpPr>
          <p:nvPr/>
        </p:nvCxnSpPr>
        <p:spPr>
          <a:xfrm rot="10800000">
            <a:off x="1223325" y="1560942"/>
            <a:ext cx="815700" cy="337800"/>
          </a:xfrm>
          <a:prstGeom prst="bentConnector3">
            <a:avLst>
              <a:gd name="adj1" fmla="val 50005"/>
            </a:avLst>
          </a:prstGeom>
          <a:noFill/>
          <a:ln w="9525" cap="flat" cmpd="sng">
            <a:solidFill>
              <a:schemeClr val="accent2"/>
            </a:solidFill>
            <a:prstDash val="solid"/>
            <a:round/>
            <a:headEnd type="none" w="med" len="med"/>
            <a:tailEnd type="none" w="med" len="med"/>
          </a:ln>
        </p:spPr>
      </p:cxnSp>
      <p:sp>
        <p:nvSpPr>
          <p:cNvPr id="623" name="Google Shape;623;p42"/>
          <p:cNvSpPr/>
          <p:nvPr/>
        </p:nvSpPr>
        <p:spPr>
          <a:xfrm>
            <a:off x="51632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Middle name</a:t>
            </a:r>
            <a:endParaRPr sz="700">
              <a:solidFill>
                <a:schemeClr val="lt2"/>
              </a:solidFill>
              <a:latin typeface="Montserrat"/>
              <a:ea typeface="Montserrat"/>
              <a:cs typeface="Montserrat"/>
              <a:sym typeface="Montserrat"/>
            </a:endParaRPr>
          </a:p>
        </p:txBody>
      </p:sp>
      <p:sp>
        <p:nvSpPr>
          <p:cNvPr id="624" name="Google Shape;624;p42"/>
          <p:cNvSpPr txBox="1"/>
          <p:nvPr/>
        </p:nvSpPr>
        <p:spPr>
          <a:xfrm>
            <a:off x="2035200" y="2793284"/>
            <a:ext cx="1849200" cy="146400"/>
          </a:xfrm>
          <a:prstGeom prst="rect">
            <a:avLst/>
          </a:prstGeom>
          <a:noFill/>
          <a:ln>
            <a:noFill/>
          </a:ln>
        </p:spPr>
        <p:txBody>
          <a:bodyPr spcFirstLastPara="1" wrap="square" lIns="45700"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Email or mobile required</a:t>
            </a:r>
            <a:endParaRPr sz="500">
              <a:solidFill>
                <a:schemeClr val="lt2"/>
              </a:solidFill>
              <a:latin typeface="Montserrat"/>
              <a:ea typeface="Montserrat"/>
              <a:cs typeface="Montserrat"/>
              <a:sym typeface="Montserrat"/>
            </a:endParaRPr>
          </a:p>
        </p:txBody>
      </p:sp>
      <p:sp>
        <p:nvSpPr>
          <p:cNvPr id="625" name="Google Shape;625;p42"/>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Last name *</a:t>
            </a:r>
            <a:endParaRPr sz="700">
              <a:solidFill>
                <a:schemeClr val="lt2"/>
              </a:solidFill>
              <a:latin typeface="Montserrat"/>
              <a:ea typeface="Montserrat"/>
              <a:cs typeface="Montserrat"/>
              <a:sym typeface="Montserrat"/>
            </a:endParaRPr>
          </a:p>
        </p:txBody>
      </p:sp>
      <p:cxnSp>
        <p:nvCxnSpPr>
          <p:cNvPr id="626" name="Google Shape;626;p42"/>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617" name="Google Shape;617;p42"/>
          <p:cNvSpPr/>
          <p:nvPr/>
        </p:nvSpPr>
        <p:spPr>
          <a:xfrm>
            <a:off x="2039025" y="2524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Email</a:t>
            </a:r>
            <a:endParaRPr sz="700">
              <a:solidFill>
                <a:schemeClr val="lt2"/>
              </a:solidFill>
              <a:latin typeface="Montserrat"/>
              <a:ea typeface="Montserrat"/>
              <a:cs typeface="Montserrat"/>
              <a:sym typeface="Montserrat"/>
            </a:endParaRPr>
          </a:p>
        </p:txBody>
      </p:sp>
      <p:cxnSp>
        <p:nvCxnSpPr>
          <p:cNvPr id="627" name="Google Shape;627;p42"/>
          <p:cNvCxnSpPr/>
          <p:nvPr/>
        </p:nvCxnSpPr>
        <p:spPr>
          <a:xfrm>
            <a:off x="2039025" y="2796531"/>
            <a:ext cx="1849200" cy="0"/>
          </a:xfrm>
          <a:prstGeom prst="straightConnector1">
            <a:avLst/>
          </a:prstGeom>
          <a:noFill/>
          <a:ln w="9525" cap="flat" cmpd="sng">
            <a:solidFill>
              <a:srgbClr val="B7B7B7"/>
            </a:solidFill>
            <a:prstDash val="solid"/>
            <a:round/>
            <a:headEnd type="none" w="med" len="med"/>
            <a:tailEnd type="none" w="med" len="med"/>
          </a:ln>
        </p:spPr>
      </p:cxnSp>
      <p:sp>
        <p:nvSpPr>
          <p:cNvPr id="628" name="Google Shape;628;p42"/>
          <p:cNvSpPr/>
          <p:nvPr/>
        </p:nvSpPr>
        <p:spPr>
          <a:xfrm>
            <a:off x="40202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First name *</a:t>
            </a:r>
            <a:endParaRPr sz="700">
              <a:solidFill>
                <a:schemeClr val="lt2"/>
              </a:solidFill>
              <a:latin typeface="Montserrat"/>
              <a:ea typeface="Montserrat"/>
              <a:cs typeface="Montserrat"/>
              <a:sym typeface="Montserrat"/>
            </a:endParaRPr>
          </a:p>
        </p:txBody>
      </p:sp>
      <p:cxnSp>
        <p:nvCxnSpPr>
          <p:cNvPr id="629" name="Google Shape;629;p42"/>
          <p:cNvCxnSpPr/>
          <p:nvPr/>
        </p:nvCxnSpPr>
        <p:spPr>
          <a:xfrm>
            <a:off x="4020225" y="2415531"/>
            <a:ext cx="990600" cy="0"/>
          </a:xfrm>
          <a:prstGeom prst="straightConnector1">
            <a:avLst/>
          </a:prstGeom>
          <a:noFill/>
          <a:ln w="9525" cap="flat" cmpd="sng">
            <a:solidFill>
              <a:srgbClr val="B7B7B7"/>
            </a:solidFill>
            <a:prstDash val="solid"/>
            <a:round/>
            <a:headEnd type="none" w="med" len="med"/>
            <a:tailEnd type="none" w="med" len="med"/>
          </a:ln>
        </p:spPr>
      </p:cxnSp>
      <p:cxnSp>
        <p:nvCxnSpPr>
          <p:cNvPr id="630" name="Google Shape;630;p42"/>
          <p:cNvCxnSpPr/>
          <p:nvPr/>
        </p:nvCxnSpPr>
        <p:spPr>
          <a:xfrm>
            <a:off x="5163225" y="2415531"/>
            <a:ext cx="990600" cy="0"/>
          </a:xfrm>
          <a:prstGeom prst="straightConnector1">
            <a:avLst/>
          </a:prstGeom>
          <a:noFill/>
          <a:ln w="9525" cap="flat" cmpd="sng">
            <a:solidFill>
              <a:srgbClr val="B7B7B7"/>
            </a:solidFill>
            <a:prstDash val="solid"/>
            <a:round/>
            <a:headEnd type="none" w="med" len="med"/>
            <a:tailEnd type="none" w="med" len="med"/>
          </a:ln>
        </p:spPr>
      </p:cxnSp>
      <p:sp>
        <p:nvSpPr>
          <p:cNvPr id="631" name="Google Shape;631;p42"/>
          <p:cNvSpPr txBox="1"/>
          <p:nvPr/>
        </p:nvSpPr>
        <p:spPr>
          <a:xfrm>
            <a:off x="20574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622" name="Google Shape;622;p42"/>
          <p:cNvSpPr/>
          <p:nvPr/>
        </p:nvSpPr>
        <p:spPr>
          <a:xfrm>
            <a:off x="2039025" y="1764792"/>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User ID *</a:t>
            </a:r>
            <a:endParaRPr sz="700">
              <a:solidFill>
                <a:schemeClr val="lt2"/>
              </a:solidFill>
              <a:latin typeface="Montserrat"/>
              <a:ea typeface="Montserrat"/>
              <a:cs typeface="Montserrat"/>
              <a:sym typeface="Montserrat"/>
            </a:endParaRPr>
          </a:p>
        </p:txBody>
      </p:sp>
      <p:cxnSp>
        <p:nvCxnSpPr>
          <p:cNvPr id="632" name="Google Shape;632;p42"/>
          <p:cNvCxnSpPr/>
          <p:nvPr/>
        </p:nvCxnSpPr>
        <p:spPr>
          <a:xfrm>
            <a:off x="2039025" y="2030796"/>
            <a:ext cx="990600" cy="0"/>
          </a:xfrm>
          <a:prstGeom prst="straightConnector1">
            <a:avLst/>
          </a:prstGeom>
          <a:noFill/>
          <a:ln w="9525" cap="flat" cmpd="sng">
            <a:solidFill>
              <a:srgbClr val="B7B7B7"/>
            </a:solidFill>
            <a:prstDash val="solid"/>
            <a:round/>
            <a:headEnd type="none" w="med" len="med"/>
            <a:tailEnd type="none" w="med" len="med"/>
          </a:ln>
        </p:spPr>
      </p:cxnSp>
      <p:sp>
        <p:nvSpPr>
          <p:cNvPr id="633" name="Google Shape;633;p42"/>
          <p:cNvSpPr/>
          <p:nvPr/>
        </p:nvSpPr>
        <p:spPr>
          <a:xfrm>
            <a:off x="3157622" y="1764792"/>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a:t>
            </a:r>
            <a:endParaRPr sz="500">
              <a:solidFill>
                <a:schemeClr val="lt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Country admin</a:t>
            </a:r>
            <a:endParaRPr sz="500">
              <a:solidFill>
                <a:schemeClr val="lt2"/>
              </a:solidFill>
              <a:latin typeface="Montserrat"/>
              <a:ea typeface="Montserrat"/>
              <a:cs typeface="Montserrat"/>
              <a:sym typeface="Montserrat"/>
            </a:endParaRPr>
          </a:p>
        </p:txBody>
      </p:sp>
      <p:sp>
        <p:nvSpPr>
          <p:cNvPr id="634" name="Google Shape;634;p42"/>
          <p:cNvSpPr txBox="1"/>
          <p:nvPr/>
        </p:nvSpPr>
        <p:spPr>
          <a:xfrm>
            <a:off x="5283200" y="947713"/>
            <a:ext cx="11316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Auto populated and non-editable</a:t>
            </a:r>
            <a:endParaRPr sz="700">
              <a:solidFill>
                <a:srgbClr val="FFFFFF"/>
              </a:solidFill>
              <a:latin typeface="Roboto"/>
              <a:ea typeface="Roboto"/>
              <a:cs typeface="Roboto"/>
              <a:sym typeface="Roboto"/>
            </a:endParaRPr>
          </a:p>
        </p:txBody>
      </p:sp>
      <p:cxnSp>
        <p:nvCxnSpPr>
          <p:cNvPr id="635" name="Google Shape;635;p42"/>
          <p:cNvCxnSpPr>
            <a:stCxn id="634" idx="1"/>
            <a:endCxn id="633" idx="0"/>
          </p:cNvCxnSpPr>
          <p:nvPr/>
        </p:nvCxnSpPr>
        <p:spPr>
          <a:xfrm flipH="1">
            <a:off x="5006900" y="1116613"/>
            <a:ext cx="276300" cy="782100"/>
          </a:xfrm>
          <a:prstGeom prst="bentConnector3">
            <a:avLst>
              <a:gd name="adj1" fmla="val 50014"/>
            </a:avLst>
          </a:prstGeom>
          <a:noFill/>
          <a:ln w="9525" cap="flat" cmpd="sng">
            <a:solidFill>
              <a:schemeClr val="accent2"/>
            </a:solidFill>
            <a:prstDash val="solid"/>
            <a:round/>
            <a:headEnd type="none" w="med" len="med"/>
            <a:tailEnd type="none" w="med" len="med"/>
          </a:ln>
        </p:spPr>
      </p:cxnSp>
      <p:sp>
        <p:nvSpPr>
          <p:cNvPr id="636" name="Google Shape;636;p42"/>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15 Updated on Aug 06,2020</a:t>
            </a:r>
            <a:endParaRPr>
              <a:solidFill>
                <a:srgbClr val="FFFFFF"/>
              </a:solidFill>
            </a:endParaRPr>
          </a:p>
        </p:txBody>
      </p:sp>
      <p:sp>
        <p:nvSpPr>
          <p:cNvPr id="637" name="Google Shape;637;p42"/>
          <p:cNvSpPr txBox="1"/>
          <p:nvPr/>
        </p:nvSpPr>
        <p:spPr>
          <a:xfrm>
            <a:off x="91650" y="2131433"/>
            <a:ext cx="1131600" cy="56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50 chars</a:t>
            </a:r>
            <a:endParaRPr sz="700">
              <a:solidFill>
                <a:srgbClr val="FFFFFF"/>
              </a:solidFill>
              <a:latin typeface="Roboto"/>
              <a:ea typeface="Roboto"/>
              <a:cs typeface="Roboto"/>
              <a:sym typeface="Roboto"/>
            </a:endParaRPr>
          </a:p>
        </p:txBody>
      </p:sp>
      <p:cxnSp>
        <p:nvCxnSpPr>
          <p:cNvPr id="638" name="Google Shape;638;p42"/>
          <p:cNvCxnSpPr>
            <a:stCxn id="625" idx="2"/>
            <a:endCxn id="637" idx="3"/>
          </p:cNvCxnSpPr>
          <p:nvPr/>
        </p:nvCxnSpPr>
        <p:spPr>
          <a:xfrm flipH="1">
            <a:off x="1223325" y="2277584"/>
            <a:ext cx="815700" cy="138000"/>
          </a:xfrm>
          <a:prstGeom prst="bentConnector3">
            <a:avLst>
              <a:gd name="adj1" fmla="val 50005"/>
            </a:avLst>
          </a:prstGeom>
          <a:noFill/>
          <a:ln w="9525" cap="flat" cmpd="sng">
            <a:solidFill>
              <a:schemeClr val="accent2"/>
            </a:solidFill>
            <a:prstDash val="solid"/>
            <a:round/>
            <a:headEnd type="none" w="med" len="med"/>
            <a:tailEnd type="none" w="med" len="med"/>
          </a:ln>
        </p:spPr>
      </p:cxnSp>
      <p:cxnSp>
        <p:nvCxnSpPr>
          <p:cNvPr id="639" name="Google Shape;639;p42"/>
          <p:cNvCxnSpPr>
            <a:stCxn id="628" idx="3"/>
            <a:endCxn id="637" idx="3"/>
          </p:cNvCxnSpPr>
          <p:nvPr/>
        </p:nvCxnSpPr>
        <p:spPr>
          <a:xfrm rot="5400000">
            <a:off x="2733525" y="633434"/>
            <a:ext cx="271800" cy="3292200"/>
          </a:xfrm>
          <a:prstGeom prst="bentConnector4">
            <a:avLst>
              <a:gd name="adj1" fmla="val -22087"/>
              <a:gd name="adj2" fmla="val 87656"/>
            </a:avLst>
          </a:prstGeom>
          <a:noFill/>
          <a:ln w="9525" cap="flat" cmpd="sng">
            <a:solidFill>
              <a:schemeClr val="accent2"/>
            </a:solidFill>
            <a:prstDash val="solid"/>
            <a:round/>
            <a:headEnd type="none" w="med" len="med"/>
            <a:tailEnd type="none" w="med" len="med"/>
          </a:ln>
        </p:spPr>
      </p:cxnSp>
      <p:cxnSp>
        <p:nvCxnSpPr>
          <p:cNvPr id="640" name="Google Shape;640;p42"/>
          <p:cNvCxnSpPr>
            <a:stCxn id="623" idx="3"/>
            <a:endCxn id="637" idx="3"/>
          </p:cNvCxnSpPr>
          <p:nvPr/>
        </p:nvCxnSpPr>
        <p:spPr>
          <a:xfrm rot="5400000">
            <a:off x="3305025" y="61934"/>
            <a:ext cx="271800" cy="4435200"/>
          </a:xfrm>
          <a:prstGeom prst="bentConnector4">
            <a:avLst>
              <a:gd name="adj1" fmla="val -22087"/>
              <a:gd name="adj2" fmla="val 90837"/>
            </a:avLst>
          </a:prstGeom>
          <a:noFill/>
          <a:ln w="9525" cap="flat" cmpd="sng">
            <a:solidFill>
              <a:schemeClr val="accent2"/>
            </a:solidFill>
            <a:prstDash val="solid"/>
            <a:round/>
            <a:headEnd type="none" w="med" len="med"/>
            <a:tailEnd type="none" w="med" len="med"/>
          </a:ln>
        </p:spPr>
      </p:cxnSp>
      <p:sp>
        <p:nvSpPr>
          <p:cNvPr id="641" name="Google Shape;641;p42"/>
          <p:cNvSpPr/>
          <p:nvPr/>
        </p:nvSpPr>
        <p:spPr>
          <a:xfrm>
            <a:off x="4020225" y="2528213"/>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642" name="Google Shape;642;p42"/>
          <p:cNvSpPr/>
          <p:nvPr/>
        </p:nvSpPr>
        <p:spPr>
          <a:xfrm>
            <a:off x="4867124" y="2528213"/>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Mobile</a:t>
            </a:r>
            <a:endParaRPr sz="700">
              <a:solidFill>
                <a:schemeClr val="lt2"/>
              </a:solidFill>
              <a:latin typeface="Montserrat"/>
              <a:ea typeface="Montserrat"/>
              <a:cs typeface="Montserrat"/>
              <a:sym typeface="Montserrat"/>
            </a:endParaRPr>
          </a:p>
        </p:txBody>
      </p:sp>
      <p:cxnSp>
        <p:nvCxnSpPr>
          <p:cNvPr id="643" name="Google Shape;643;p42"/>
          <p:cNvCxnSpPr/>
          <p:nvPr/>
        </p:nvCxnSpPr>
        <p:spPr>
          <a:xfrm>
            <a:off x="4867124" y="2802538"/>
            <a:ext cx="1262400" cy="0"/>
          </a:xfrm>
          <a:prstGeom prst="straightConnector1">
            <a:avLst/>
          </a:prstGeom>
          <a:noFill/>
          <a:ln w="9525" cap="flat" cmpd="sng">
            <a:solidFill>
              <a:srgbClr val="B7B7B7"/>
            </a:solidFill>
            <a:prstDash val="solid"/>
            <a:round/>
            <a:headEnd type="none" w="med" len="med"/>
            <a:tailEnd type="none" w="med" len="med"/>
          </a:ln>
        </p:spPr>
      </p:cxnSp>
      <p:sp>
        <p:nvSpPr>
          <p:cNvPr id="618" name="Google Shape;618;p42"/>
          <p:cNvSpPr txBox="1"/>
          <p:nvPr/>
        </p:nvSpPr>
        <p:spPr>
          <a:xfrm>
            <a:off x="55725" y="2786688"/>
            <a:ext cx="1262400" cy="164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mandatory, check on save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entered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format should be checked for valid format</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Email max length = 50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Mobile max length = 15 chars</a:t>
            </a:r>
            <a:endParaRPr sz="700">
              <a:solidFill>
                <a:srgbClr val="00FF00"/>
              </a:solidFill>
              <a:latin typeface="Roboto"/>
              <a:ea typeface="Roboto"/>
              <a:cs typeface="Roboto"/>
              <a:sym typeface="Roboto"/>
            </a:endParaRPr>
          </a:p>
        </p:txBody>
      </p:sp>
      <p:pic>
        <p:nvPicPr>
          <p:cNvPr id="644" name="Google Shape;644;p42"/>
          <p:cNvPicPr preferRelativeResize="0"/>
          <p:nvPr/>
        </p:nvPicPr>
        <p:blipFill>
          <a:blip r:embed="rId10">
            <a:alphaModFix/>
          </a:blip>
          <a:stretch>
            <a:fillRect/>
          </a:stretch>
        </p:blipFill>
        <p:spPr>
          <a:xfrm>
            <a:off x="68750" y="447275"/>
            <a:ext cx="191400" cy="19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48"/>
        <p:cNvGrpSpPr/>
        <p:nvPr/>
      </p:nvGrpSpPr>
      <p:grpSpPr>
        <a:xfrm>
          <a:off x="0" y="0"/>
          <a:ext cx="0" cy="0"/>
          <a:chOff x="0" y="0"/>
          <a:chExt cx="0" cy="0"/>
        </a:xfrm>
      </p:grpSpPr>
      <p:sp>
        <p:nvSpPr>
          <p:cNvPr id="649" name="Google Shape;649;p43"/>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43"/>
          <p:cNvSpPr/>
          <p:nvPr/>
        </p:nvSpPr>
        <p:spPr>
          <a:xfrm>
            <a:off x="1911100" y="1494500"/>
            <a:ext cx="6992400" cy="33927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652" name="Google Shape;652;p43"/>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54" name="Google Shape;654;p43"/>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655" name="Google Shape;655;p43"/>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56" name="Google Shape;656;p43"/>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657" name="Google Shape;657;p43"/>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659" name="Google Shape;659;p43"/>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660" name="Google Shape;660;p43"/>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661" name="Google Shape;661;p43"/>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662" name="Google Shape;662;p43"/>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663" name="Google Shape;663;p43"/>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txBox="1">
            <a:spLocks noGrp="1"/>
          </p:cNvSpPr>
          <p:nvPr>
            <p:ph type="title" idx="4294967295"/>
          </p:nvPr>
        </p:nvSpPr>
        <p:spPr>
          <a:xfrm>
            <a:off x="189700" y="4952100"/>
            <a:ext cx="43824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User: filled text fields  </a:t>
            </a:r>
            <a:endParaRPr sz="800"/>
          </a:p>
        </p:txBody>
      </p:sp>
      <p:pic>
        <p:nvPicPr>
          <p:cNvPr id="665" name="Google Shape;665;p43"/>
          <p:cNvPicPr preferRelativeResize="0"/>
          <p:nvPr/>
        </p:nvPicPr>
        <p:blipFill>
          <a:blip r:embed="rId5">
            <a:alphaModFix/>
          </a:blip>
          <a:stretch>
            <a:fillRect/>
          </a:stretch>
        </p:blipFill>
        <p:spPr>
          <a:xfrm>
            <a:off x="55733" y="4985650"/>
            <a:ext cx="123050" cy="123050"/>
          </a:xfrm>
          <a:prstGeom prst="rect">
            <a:avLst/>
          </a:prstGeom>
          <a:noFill/>
          <a:ln>
            <a:noFill/>
          </a:ln>
        </p:spPr>
      </p:pic>
      <p:pic>
        <p:nvPicPr>
          <p:cNvPr id="666" name="Google Shape;666;p43"/>
          <p:cNvPicPr preferRelativeResize="0"/>
          <p:nvPr/>
        </p:nvPicPr>
        <p:blipFill>
          <a:blip r:embed="rId6">
            <a:alphaModFix/>
          </a:blip>
          <a:stretch>
            <a:fillRect/>
          </a:stretch>
        </p:blipFill>
        <p:spPr>
          <a:xfrm>
            <a:off x="1890861" y="1064287"/>
            <a:ext cx="191400" cy="191400"/>
          </a:xfrm>
          <a:prstGeom prst="rect">
            <a:avLst/>
          </a:prstGeom>
          <a:noFill/>
          <a:ln>
            <a:noFill/>
          </a:ln>
        </p:spPr>
      </p:pic>
      <p:sp>
        <p:nvSpPr>
          <p:cNvPr id="667" name="Google Shape;667;p43"/>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668" name="Google Shape;668;p43"/>
          <p:cNvGrpSpPr/>
          <p:nvPr/>
        </p:nvGrpSpPr>
        <p:grpSpPr>
          <a:xfrm>
            <a:off x="7889175" y="434725"/>
            <a:ext cx="1262400" cy="225000"/>
            <a:chOff x="7889175" y="434725"/>
            <a:chExt cx="1262400" cy="225000"/>
          </a:xfrm>
        </p:grpSpPr>
        <p:sp>
          <p:nvSpPr>
            <p:cNvPr id="669" name="Google Shape;669;p43"/>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670" name="Google Shape;670;p43"/>
            <p:cNvPicPr preferRelativeResize="0"/>
            <p:nvPr/>
          </p:nvPicPr>
          <p:blipFill>
            <a:blip r:embed="rId7">
              <a:alphaModFix amt="70000"/>
            </a:blip>
            <a:stretch>
              <a:fillRect/>
            </a:stretch>
          </p:blipFill>
          <p:spPr>
            <a:xfrm>
              <a:off x="8957846" y="480251"/>
              <a:ext cx="146304" cy="146319"/>
            </a:xfrm>
            <a:prstGeom prst="rect">
              <a:avLst/>
            </a:prstGeom>
            <a:noFill/>
            <a:ln>
              <a:noFill/>
            </a:ln>
          </p:spPr>
        </p:pic>
      </p:grpSp>
      <p:sp>
        <p:nvSpPr>
          <p:cNvPr id="671" name="Google Shape;671;p43"/>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672" name="Google Shape;672;p43"/>
          <p:cNvPicPr preferRelativeResize="0"/>
          <p:nvPr/>
        </p:nvPicPr>
        <p:blipFill>
          <a:blip r:embed="rId8">
            <a:alphaModFix/>
          </a:blip>
          <a:stretch>
            <a:fillRect/>
          </a:stretch>
        </p:blipFill>
        <p:spPr>
          <a:xfrm>
            <a:off x="8422051" y="1105113"/>
            <a:ext cx="109728" cy="109728"/>
          </a:xfrm>
          <a:prstGeom prst="rect">
            <a:avLst/>
          </a:prstGeom>
          <a:noFill/>
          <a:ln>
            <a:noFill/>
          </a:ln>
        </p:spPr>
      </p:pic>
      <p:sp>
        <p:nvSpPr>
          <p:cNvPr id="673" name="Google Shape;673;p43"/>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SINGH</a:t>
            </a:r>
            <a:endParaRPr sz="700">
              <a:solidFill>
                <a:schemeClr val="lt2"/>
              </a:solidFill>
              <a:latin typeface="Montserrat"/>
              <a:ea typeface="Montserrat"/>
              <a:cs typeface="Montserrat"/>
              <a:sym typeface="Montserrat"/>
            </a:endParaRPr>
          </a:p>
        </p:txBody>
      </p:sp>
      <p:cxnSp>
        <p:nvCxnSpPr>
          <p:cNvPr id="674" name="Google Shape;674;p43"/>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675" name="Google Shape;675;p43"/>
          <p:cNvSpPr/>
          <p:nvPr/>
        </p:nvSpPr>
        <p:spPr>
          <a:xfrm>
            <a:off x="2039025" y="2524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rgbClr val="F44336"/>
                </a:solidFill>
                <a:latin typeface="Montserrat"/>
                <a:ea typeface="Montserrat"/>
                <a:cs typeface="Montserrat"/>
                <a:sym typeface="Montserrat"/>
              </a:rPr>
              <a:t>Email</a:t>
            </a:r>
            <a:endParaRPr sz="700">
              <a:solidFill>
                <a:srgbClr val="F44336"/>
              </a:solidFill>
              <a:latin typeface="Montserrat"/>
              <a:ea typeface="Montserrat"/>
              <a:cs typeface="Montserrat"/>
              <a:sym typeface="Montserrat"/>
            </a:endParaRPr>
          </a:p>
        </p:txBody>
      </p:sp>
      <p:cxnSp>
        <p:nvCxnSpPr>
          <p:cNvPr id="676" name="Google Shape;676;p43"/>
          <p:cNvCxnSpPr/>
          <p:nvPr/>
        </p:nvCxnSpPr>
        <p:spPr>
          <a:xfrm>
            <a:off x="2039025" y="2796531"/>
            <a:ext cx="1849200" cy="0"/>
          </a:xfrm>
          <a:prstGeom prst="straightConnector1">
            <a:avLst/>
          </a:prstGeom>
          <a:noFill/>
          <a:ln w="9525" cap="flat" cmpd="sng">
            <a:solidFill>
              <a:srgbClr val="F44336"/>
            </a:solidFill>
            <a:prstDash val="solid"/>
            <a:round/>
            <a:headEnd type="none" w="med" len="med"/>
            <a:tailEnd type="none" w="med" len="med"/>
          </a:ln>
        </p:spPr>
      </p:cxnSp>
      <p:sp>
        <p:nvSpPr>
          <p:cNvPr id="677" name="Google Shape;677;p43"/>
          <p:cNvSpPr/>
          <p:nvPr/>
        </p:nvSpPr>
        <p:spPr>
          <a:xfrm>
            <a:off x="4020225" y="2143634"/>
            <a:ext cx="990600" cy="267900"/>
          </a:xfrm>
          <a:prstGeom prst="round2SameRect">
            <a:avLst>
              <a:gd name="adj1" fmla="val 10574"/>
              <a:gd name="adj2"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First name *</a:t>
            </a:r>
            <a:endParaRPr sz="500">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Tarun</a:t>
            </a:r>
            <a:endParaRPr sz="500">
              <a:solidFill>
                <a:schemeClr val="dk1"/>
              </a:solidFill>
              <a:latin typeface="Montserrat"/>
              <a:ea typeface="Montserrat"/>
              <a:cs typeface="Montserrat"/>
              <a:sym typeface="Montserrat"/>
            </a:endParaRPr>
          </a:p>
        </p:txBody>
      </p:sp>
      <p:cxnSp>
        <p:nvCxnSpPr>
          <p:cNvPr id="678" name="Google Shape;678;p43"/>
          <p:cNvCxnSpPr/>
          <p:nvPr/>
        </p:nvCxnSpPr>
        <p:spPr>
          <a:xfrm>
            <a:off x="4020225" y="2415531"/>
            <a:ext cx="990600" cy="0"/>
          </a:xfrm>
          <a:prstGeom prst="straightConnector1">
            <a:avLst/>
          </a:prstGeom>
          <a:noFill/>
          <a:ln w="9525" cap="flat" cmpd="sng">
            <a:solidFill>
              <a:schemeClr val="dk1"/>
            </a:solidFill>
            <a:prstDash val="solid"/>
            <a:round/>
            <a:headEnd type="none" w="med" len="med"/>
            <a:tailEnd type="none" w="med" len="med"/>
          </a:ln>
        </p:spPr>
      </p:cxnSp>
      <p:pic>
        <p:nvPicPr>
          <p:cNvPr id="679" name="Google Shape;679;p43"/>
          <p:cNvPicPr preferRelativeResize="0"/>
          <p:nvPr/>
        </p:nvPicPr>
        <p:blipFill>
          <a:blip r:embed="rId9">
            <a:alphaModFix/>
          </a:blip>
          <a:stretch>
            <a:fillRect/>
          </a:stretch>
        </p:blipFill>
        <p:spPr>
          <a:xfrm>
            <a:off x="7728912" y="1105128"/>
            <a:ext cx="109725" cy="109725"/>
          </a:xfrm>
          <a:prstGeom prst="rect">
            <a:avLst/>
          </a:prstGeom>
          <a:noFill/>
          <a:ln>
            <a:noFill/>
          </a:ln>
        </p:spPr>
      </p:pic>
      <p:cxnSp>
        <p:nvCxnSpPr>
          <p:cNvPr id="680" name="Google Shape;680;p43"/>
          <p:cNvCxnSpPr>
            <a:stCxn id="675" idx="2"/>
            <a:endCxn id="681" idx="3"/>
          </p:cNvCxnSpPr>
          <p:nvPr/>
        </p:nvCxnSpPr>
        <p:spPr>
          <a:xfrm flipH="1">
            <a:off x="1282725" y="2658584"/>
            <a:ext cx="756300" cy="544500"/>
          </a:xfrm>
          <a:prstGeom prst="bentConnector3">
            <a:avLst>
              <a:gd name="adj1" fmla="val 50011"/>
            </a:avLst>
          </a:prstGeom>
          <a:noFill/>
          <a:ln w="9525" cap="flat" cmpd="sng">
            <a:solidFill>
              <a:schemeClr val="accent2"/>
            </a:solidFill>
            <a:prstDash val="solid"/>
            <a:round/>
            <a:headEnd type="none" w="med" len="med"/>
            <a:tailEnd type="none" w="med" len="med"/>
          </a:ln>
        </p:spPr>
      </p:cxnSp>
      <p:sp>
        <p:nvSpPr>
          <p:cNvPr id="682" name="Google Shape;682;p43"/>
          <p:cNvSpPr/>
          <p:nvPr/>
        </p:nvSpPr>
        <p:spPr>
          <a:xfrm>
            <a:off x="51428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Middle name</a:t>
            </a:r>
            <a:endParaRPr sz="700">
              <a:solidFill>
                <a:schemeClr val="lt2"/>
              </a:solidFill>
              <a:latin typeface="Montserrat"/>
              <a:ea typeface="Montserrat"/>
              <a:cs typeface="Montserrat"/>
              <a:sym typeface="Montserrat"/>
            </a:endParaRPr>
          </a:p>
        </p:txBody>
      </p:sp>
      <p:cxnSp>
        <p:nvCxnSpPr>
          <p:cNvPr id="683" name="Google Shape;683;p43"/>
          <p:cNvCxnSpPr/>
          <p:nvPr/>
        </p:nvCxnSpPr>
        <p:spPr>
          <a:xfrm>
            <a:off x="5142825" y="2415531"/>
            <a:ext cx="990600" cy="0"/>
          </a:xfrm>
          <a:prstGeom prst="straightConnector1">
            <a:avLst/>
          </a:prstGeom>
          <a:noFill/>
          <a:ln w="9525" cap="flat" cmpd="sng">
            <a:solidFill>
              <a:srgbClr val="B7B7B7"/>
            </a:solidFill>
            <a:prstDash val="solid"/>
            <a:round/>
            <a:headEnd type="none" w="med" len="med"/>
            <a:tailEnd type="none" w="med" len="med"/>
          </a:ln>
        </p:spPr>
      </p:cxnSp>
      <p:sp>
        <p:nvSpPr>
          <p:cNvPr id="684" name="Google Shape;684;p43"/>
          <p:cNvSpPr txBox="1"/>
          <p:nvPr/>
        </p:nvSpPr>
        <p:spPr>
          <a:xfrm>
            <a:off x="4521013" y="61322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Active text field format shown here</a:t>
            </a:r>
            <a:endParaRPr sz="700">
              <a:solidFill>
                <a:srgbClr val="FFFFFF"/>
              </a:solidFill>
              <a:latin typeface="Roboto"/>
              <a:ea typeface="Roboto"/>
              <a:cs typeface="Roboto"/>
              <a:sym typeface="Roboto"/>
            </a:endParaRPr>
          </a:p>
        </p:txBody>
      </p:sp>
      <p:sp>
        <p:nvSpPr>
          <p:cNvPr id="685" name="Google Shape;685;p43"/>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686" name="Google Shape;686;p43"/>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87" name="Google Shape;687;p43"/>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User</a:t>
            </a:r>
            <a:endParaRPr sz="900">
              <a:solidFill>
                <a:schemeClr val="lt1"/>
              </a:solidFill>
              <a:latin typeface="Montserrat Medium"/>
              <a:ea typeface="Montserrat Medium"/>
              <a:cs typeface="Montserrat Medium"/>
              <a:sym typeface="Montserrat Medium"/>
            </a:endParaRPr>
          </a:p>
        </p:txBody>
      </p:sp>
      <p:cxnSp>
        <p:nvCxnSpPr>
          <p:cNvPr id="688" name="Google Shape;688;p43"/>
          <p:cNvCxnSpPr/>
          <p:nvPr/>
        </p:nvCxnSpPr>
        <p:spPr>
          <a:xfrm>
            <a:off x="4389120" y="2281443"/>
            <a:ext cx="0" cy="74100"/>
          </a:xfrm>
          <a:prstGeom prst="straightConnector1">
            <a:avLst/>
          </a:prstGeom>
          <a:noFill/>
          <a:ln w="9525" cap="flat" cmpd="sng">
            <a:solidFill>
              <a:schemeClr val="dk1"/>
            </a:solidFill>
            <a:prstDash val="solid"/>
            <a:round/>
            <a:headEnd type="none" w="med" len="med"/>
            <a:tailEnd type="none" w="med" len="med"/>
          </a:ln>
        </p:spPr>
      </p:cxnSp>
      <p:sp>
        <p:nvSpPr>
          <p:cNvPr id="689" name="Google Shape;689;p43"/>
          <p:cNvSpPr txBox="1"/>
          <p:nvPr/>
        </p:nvSpPr>
        <p:spPr>
          <a:xfrm>
            <a:off x="6241850" y="414325"/>
            <a:ext cx="1047000" cy="101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save email/SMS notification sent to user with link to online web management, User id and password generated by system.</a:t>
            </a:r>
            <a:endParaRPr sz="700">
              <a:solidFill>
                <a:srgbClr val="FFFFFF"/>
              </a:solidFill>
              <a:latin typeface="Roboto"/>
              <a:ea typeface="Roboto"/>
              <a:cs typeface="Roboto"/>
              <a:sym typeface="Roboto"/>
            </a:endParaRPr>
          </a:p>
        </p:txBody>
      </p:sp>
      <p:cxnSp>
        <p:nvCxnSpPr>
          <p:cNvPr id="690" name="Google Shape;690;p43"/>
          <p:cNvCxnSpPr>
            <a:stCxn id="689" idx="3"/>
            <a:endCxn id="651" idx="0"/>
          </p:cNvCxnSpPr>
          <p:nvPr/>
        </p:nvCxnSpPr>
        <p:spPr>
          <a:xfrm>
            <a:off x="7288850" y="923575"/>
            <a:ext cx="1342200" cy="140700"/>
          </a:xfrm>
          <a:prstGeom prst="bentConnector2">
            <a:avLst/>
          </a:prstGeom>
          <a:noFill/>
          <a:ln w="9525" cap="flat" cmpd="sng">
            <a:solidFill>
              <a:schemeClr val="accent2"/>
            </a:solidFill>
            <a:prstDash val="solid"/>
            <a:round/>
            <a:headEnd type="none" w="med" len="med"/>
            <a:tailEnd type="none" w="med" len="med"/>
          </a:ln>
        </p:spPr>
      </p:cxnSp>
      <p:sp>
        <p:nvSpPr>
          <p:cNvPr id="691" name="Google Shape;691;p43"/>
          <p:cNvSpPr/>
          <p:nvPr/>
        </p:nvSpPr>
        <p:spPr>
          <a:xfrm>
            <a:off x="2039025" y="1764792"/>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cxnSp>
        <p:nvCxnSpPr>
          <p:cNvPr id="692" name="Google Shape;692;p43"/>
          <p:cNvCxnSpPr/>
          <p:nvPr/>
        </p:nvCxnSpPr>
        <p:spPr>
          <a:xfrm>
            <a:off x="2039025" y="2030796"/>
            <a:ext cx="990600" cy="0"/>
          </a:xfrm>
          <a:prstGeom prst="straightConnector1">
            <a:avLst/>
          </a:prstGeom>
          <a:noFill/>
          <a:ln w="9525" cap="flat" cmpd="sng">
            <a:solidFill>
              <a:srgbClr val="B7B7B7"/>
            </a:solidFill>
            <a:prstDash val="solid"/>
            <a:round/>
            <a:headEnd type="none" w="med" len="med"/>
            <a:tailEnd type="none" w="med" len="med"/>
          </a:ln>
        </p:spPr>
      </p:cxnSp>
      <p:sp>
        <p:nvSpPr>
          <p:cNvPr id="693" name="Google Shape;693;p43"/>
          <p:cNvSpPr/>
          <p:nvPr/>
        </p:nvSpPr>
        <p:spPr>
          <a:xfrm>
            <a:off x="3157622" y="1764792"/>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a:t>
            </a:r>
            <a:endParaRPr sz="500">
              <a:solidFill>
                <a:schemeClr val="lt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Country admin</a:t>
            </a:r>
            <a:endParaRPr sz="500">
              <a:solidFill>
                <a:schemeClr val="lt2"/>
              </a:solidFill>
              <a:latin typeface="Montserrat"/>
              <a:ea typeface="Montserrat"/>
              <a:cs typeface="Montserrat"/>
              <a:sym typeface="Montserrat"/>
            </a:endParaRPr>
          </a:p>
        </p:txBody>
      </p:sp>
      <p:cxnSp>
        <p:nvCxnSpPr>
          <p:cNvPr id="694" name="Google Shape;694;p43"/>
          <p:cNvCxnSpPr>
            <a:stCxn id="684" idx="3"/>
            <a:endCxn id="677" idx="3"/>
          </p:cNvCxnSpPr>
          <p:nvPr/>
        </p:nvCxnSpPr>
        <p:spPr>
          <a:xfrm flipH="1">
            <a:off x="4515613" y="884725"/>
            <a:ext cx="1125900" cy="1258800"/>
          </a:xfrm>
          <a:prstGeom prst="bentConnector4">
            <a:avLst>
              <a:gd name="adj1" fmla="val -21150"/>
              <a:gd name="adj2" fmla="val 60788"/>
            </a:avLst>
          </a:prstGeom>
          <a:noFill/>
          <a:ln w="9525" cap="flat" cmpd="sng">
            <a:solidFill>
              <a:schemeClr val="accent2"/>
            </a:solidFill>
            <a:prstDash val="solid"/>
            <a:round/>
            <a:headEnd type="none" w="med" len="med"/>
            <a:tailEnd type="none" w="med" len="med"/>
          </a:ln>
        </p:spPr>
      </p:cxnSp>
      <p:sp>
        <p:nvSpPr>
          <p:cNvPr id="695" name="Google Shape;695;p43"/>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16 Updated on July 23,2020</a:t>
            </a:r>
            <a:endParaRPr>
              <a:solidFill>
                <a:srgbClr val="FFFFFF"/>
              </a:solidFill>
            </a:endParaRPr>
          </a:p>
        </p:txBody>
      </p:sp>
      <p:sp>
        <p:nvSpPr>
          <p:cNvPr id="696" name="Google Shape;696;p43"/>
          <p:cNvSpPr/>
          <p:nvPr/>
        </p:nvSpPr>
        <p:spPr>
          <a:xfrm>
            <a:off x="4020225" y="2528213"/>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697" name="Google Shape;697;p43"/>
          <p:cNvSpPr/>
          <p:nvPr/>
        </p:nvSpPr>
        <p:spPr>
          <a:xfrm>
            <a:off x="4867124" y="2528213"/>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rgbClr val="F44336"/>
                </a:solidFill>
                <a:latin typeface="Montserrat"/>
                <a:ea typeface="Montserrat"/>
                <a:cs typeface="Montserrat"/>
                <a:sym typeface="Montserrat"/>
              </a:rPr>
              <a:t>Mobile</a:t>
            </a:r>
            <a:endParaRPr sz="700">
              <a:solidFill>
                <a:srgbClr val="F44336"/>
              </a:solidFill>
              <a:latin typeface="Montserrat"/>
              <a:ea typeface="Montserrat"/>
              <a:cs typeface="Montserrat"/>
              <a:sym typeface="Montserrat"/>
            </a:endParaRPr>
          </a:p>
        </p:txBody>
      </p:sp>
      <p:cxnSp>
        <p:nvCxnSpPr>
          <p:cNvPr id="698" name="Google Shape;698;p43"/>
          <p:cNvCxnSpPr/>
          <p:nvPr/>
        </p:nvCxnSpPr>
        <p:spPr>
          <a:xfrm>
            <a:off x="4867124" y="2802538"/>
            <a:ext cx="1262400" cy="0"/>
          </a:xfrm>
          <a:prstGeom prst="straightConnector1">
            <a:avLst/>
          </a:prstGeom>
          <a:noFill/>
          <a:ln w="9525" cap="flat" cmpd="sng">
            <a:solidFill>
              <a:srgbClr val="F44336"/>
            </a:solidFill>
            <a:prstDash val="solid"/>
            <a:round/>
            <a:headEnd type="none" w="med" len="med"/>
            <a:tailEnd type="none" w="med" len="med"/>
          </a:ln>
        </p:spPr>
      </p:cxnSp>
      <p:pic>
        <p:nvPicPr>
          <p:cNvPr id="699" name="Google Shape;699;p43"/>
          <p:cNvPicPr preferRelativeResize="0"/>
          <p:nvPr/>
        </p:nvPicPr>
        <p:blipFill>
          <a:blip r:embed="rId10">
            <a:alphaModFix/>
          </a:blip>
          <a:stretch>
            <a:fillRect/>
          </a:stretch>
        </p:blipFill>
        <p:spPr>
          <a:xfrm>
            <a:off x="68750" y="447275"/>
            <a:ext cx="191400" cy="191400"/>
          </a:xfrm>
          <a:prstGeom prst="rect">
            <a:avLst/>
          </a:prstGeom>
          <a:noFill/>
          <a:ln>
            <a:noFill/>
          </a:ln>
        </p:spPr>
      </p:pic>
      <p:sp>
        <p:nvSpPr>
          <p:cNvPr id="700" name="Google Shape;700;p43"/>
          <p:cNvSpPr txBox="1"/>
          <p:nvPr/>
        </p:nvSpPr>
        <p:spPr>
          <a:xfrm>
            <a:off x="2035063" y="2808975"/>
            <a:ext cx="18492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rgbClr val="F44336"/>
                </a:solidFill>
                <a:latin typeface="Montserrat"/>
                <a:ea typeface="Montserrat"/>
                <a:cs typeface="Montserrat"/>
                <a:sym typeface="Montserrat"/>
              </a:rPr>
              <a:t>Email or mobile required</a:t>
            </a:r>
            <a:endParaRPr sz="500">
              <a:solidFill>
                <a:srgbClr val="F44336"/>
              </a:solidFill>
              <a:latin typeface="Montserrat"/>
              <a:ea typeface="Montserrat"/>
              <a:cs typeface="Montserrat"/>
              <a:sym typeface="Montserrat"/>
            </a:endParaRPr>
          </a:p>
        </p:txBody>
      </p:sp>
      <p:sp>
        <p:nvSpPr>
          <p:cNvPr id="681" name="Google Shape;681;p43"/>
          <p:cNvSpPr txBox="1"/>
          <p:nvPr/>
        </p:nvSpPr>
        <p:spPr>
          <a:xfrm>
            <a:off x="162075" y="2804400"/>
            <a:ext cx="1120500" cy="797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Error message is displayed if the user tries to save without entering either email or mobile number</a:t>
            </a:r>
            <a:endParaRPr sz="700">
              <a:solidFill>
                <a:srgbClr val="FFFFFF"/>
              </a:solidFill>
              <a:latin typeface="Roboto"/>
              <a:ea typeface="Roboto"/>
              <a:cs typeface="Roboto"/>
              <a:sym typeface="Roboto"/>
            </a:endParaRPr>
          </a:p>
        </p:txBody>
      </p:sp>
      <p:sp>
        <p:nvSpPr>
          <p:cNvPr id="701" name="Google Shape;701;p43"/>
          <p:cNvSpPr txBox="1"/>
          <p:nvPr/>
        </p:nvSpPr>
        <p:spPr>
          <a:xfrm>
            <a:off x="4866988" y="2818800"/>
            <a:ext cx="12624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rgbClr val="F44336"/>
                </a:solidFill>
                <a:latin typeface="Montserrat"/>
                <a:ea typeface="Montserrat"/>
                <a:cs typeface="Montserrat"/>
                <a:sym typeface="Montserrat"/>
              </a:rPr>
              <a:t>Email or mobile required</a:t>
            </a:r>
            <a:endParaRPr sz="500">
              <a:solidFill>
                <a:srgbClr val="F44336"/>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05"/>
        <p:cNvGrpSpPr/>
        <p:nvPr/>
      </p:nvGrpSpPr>
      <p:grpSpPr>
        <a:xfrm>
          <a:off x="0" y="0"/>
          <a:ext cx="0" cy="0"/>
          <a:chOff x="0" y="0"/>
          <a:chExt cx="0" cy="0"/>
        </a:xfrm>
      </p:grpSpPr>
      <p:sp>
        <p:nvSpPr>
          <p:cNvPr id="706" name="Google Shape;706;p44"/>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p44"/>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8369900" y="1063925"/>
            <a:ext cx="5223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lt1"/>
                </a:solidFill>
                <a:latin typeface="Montserrat Medium"/>
                <a:ea typeface="Montserrat Medium"/>
                <a:cs typeface="Montserrat Medium"/>
                <a:sym typeface="Montserrat Medium"/>
              </a:rPr>
              <a:t>   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endParaRPr sz="600">
              <a:solidFill>
                <a:srgbClr val="FFFFFF"/>
              </a:solidFill>
              <a:latin typeface="Montserrat Medium"/>
              <a:ea typeface="Montserrat Medium"/>
              <a:cs typeface="Montserrat Medium"/>
              <a:sym typeface="Montserrat Medium"/>
            </a:endParaRPr>
          </a:p>
        </p:txBody>
      </p:sp>
      <p:sp>
        <p:nvSpPr>
          <p:cNvPr id="709" name="Google Shape;709;p44"/>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1" name="Google Shape;711;p44"/>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712" name="Google Shape;712;p44"/>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13" name="Google Shape;713;p44"/>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714" name="Google Shape;714;p44"/>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716" name="Google Shape;716;p44"/>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717" name="Google Shape;717;p44"/>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718" name="Google Shape;718;p44"/>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719" name="Google Shape;719;p44"/>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720" name="Google Shape;720;p44"/>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txBox="1">
            <a:spLocks noGrp="1"/>
          </p:cNvSpPr>
          <p:nvPr>
            <p:ph type="title" idx="4294967295"/>
          </p:nvPr>
        </p:nvSpPr>
        <p:spPr>
          <a:xfrm>
            <a:off x="189700" y="4952100"/>
            <a:ext cx="44679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View User </a:t>
            </a:r>
            <a:endParaRPr sz="800"/>
          </a:p>
        </p:txBody>
      </p:sp>
      <p:pic>
        <p:nvPicPr>
          <p:cNvPr id="722" name="Google Shape;722;p44"/>
          <p:cNvPicPr preferRelativeResize="0"/>
          <p:nvPr/>
        </p:nvPicPr>
        <p:blipFill>
          <a:blip r:embed="rId5">
            <a:alphaModFix/>
          </a:blip>
          <a:stretch>
            <a:fillRect/>
          </a:stretch>
        </p:blipFill>
        <p:spPr>
          <a:xfrm>
            <a:off x="55733" y="4985650"/>
            <a:ext cx="123050" cy="123050"/>
          </a:xfrm>
          <a:prstGeom prst="rect">
            <a:avLst/>
          </a:prstGeom>
          <a:noFill/>
          <a:ln>
            <a:noFill/>
          </a:ln>
        </p:spPr>
      </p:pic>
      <p:sp>
        <p:nvSpPr>
          <p:cNvPr id="723" name="Google Shape;723;p44"/>
          <p:cNvSpPr txBox="1"/>
          <p:nvPr/>
        </p:nvSpPr>
        <p:spPr>
          <a:xfrm>
            <a:off x="2083625" y="988525"/>
            <a:ext cx="9612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SINGH, Tarun</a:t>
            </a:r>
            <a:endParaRPr sz="900">
              <a:solidFill>
                <a:schemeClr val="lt1"/>
              </a:solidFill>
              <a:latin typeface="Montserrat Medium"/>
              <a:ea typeface="Montserrat Medium"/>
              <a:cs typeface="Montserrat Medium"/>
              <a:sym typeface="Montserrat Medium"/>
            </a:endParaRPr>
          </a:p>
        </p:txBody>
      </p:sp>
      <p:sp>
        <p:nvSpPr>
          <p:cNvPr id="724" name="Google Shape;724;p44"/>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725" name="Google Shape;725;p44"/>
          <p:cNvGrpSpPr/>
          <p:nvPr/>
        </p:nvGrpSpPr>
        <p:grpSpPr>
          <a:xfrm>
            <a:off x="7889175" y="434725"/>
            <a:ext cx="1262400" cy="225000"/>
            <a:chOff x="7889175" y="434725"/>
            <a:chExt cx="1262400" cy="225000"/>
          </a:xfrm>
        </p:grpSpPr>
        <p:sp>
          <p:nvSpPr>
            <p:cNvPr id="726" name="Google Shape;726;p44"/>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727" name="Google Shape;727;p44"/>
            <p:cNvPicPr preferRelativeResize="0"/>
            <p:nvPr/>
          </p:nvPicPr>
          <p:blipFill>
            <a:blip r:embed="rId6">
              <a:alphaModFix amt="70000"/>
            </a:blip>
            <a:stretch>
              <a:fillRect/>
            </a:stretch>
          </p:blipFill>
          <p:spPr>
            <a:xfrm>
              <a:off x="8957846" y="480251"/>
              <a:ext cx="146304" cy="146319"/>
            </a:xfrm>
            <a:prstGeom prst="rect">
              <a:avLst/>
            </a:prstGeom>
            <a:noFill/>
            <a:ln>
              <a:noFill/>
            </a:ln>
          </p:spPr>
        </p:pic>
      </p:grpSp>
      <p:pic>
        <p:nvPicPr>
          <p:cNvPr id="728" name="Google Shape;728;p44"/>
          <p:cNvPicPr preferRelativeResize="0"/>
          <p:nvPr/>
        </p:nvPicPr>
        <p:blipFill>
          <a:blip r:embed="rId7">
            <a:alphaModFix/>
          </a:blip>
          <a:stretch>
            <a:fillRect/>
          </a:stretch>
        </p:blipFill>
        <p:spPr>
          <a:xfrm>
            <a:off x="1890850" y="1063877"/>
            <a:ext cx="191400" cy="191400"/>
          </a:xfrm>
          <a:prstGeom prst="rect">
            <a:avLst/>
          </a:prstGeom>
          <a:noFill/>
          <a:ln>
            <a:noFill/>
          </a:ln>
        </p:spPr>
      </p:pic>
      <p:pic>
        <p:nvPicPr>
          <p:cNvPr id="729" name="Google Shape;729;p44"/>
          <p:cNvPicPr preferRelativeResize="0"/>
          <p:nvPr/>
        </p:nvPicPr>
        <p:blipFill>
          <a:blip r:embed="rId8">
            <a:alphaModFix/>
          </a:blip>
          <a:stretch>
            <a:fillRect/>
          </a:stretch>
        </p:blipFill>
        <p:spPr>
          <a:xfrm>
            <a:off x="8429452" y="1105116"/>
            <a:ext cx="109728" cy="109728"/>
          </a:xfrm>
          <a:prstGeom prst="rect">
            <a:avLst/>
          </a:prstGeom>
          <a:noFill/>
          <a:ln>
            <a:noFill/>
          </a:ln>
        </p:spPr>
      </p:pic>
      <p:sp>
        <p:nvSpPr>
          <p:cNvPr id="730" name="Google Shape;730;p44"/>
          <p:cNvSpPr/>
          <p:nvPr/>
        </p:nvSpPr>
        <p:spPr>
          <a:xfrm>
            <a:off x="7633850" y="1064225"/>
            <a:ext cx="648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rgbClr val="FFFFFF"/>
                </a:solidFill>
                <a:latin typeface="Montserrat Medium"/>
                <a:ea typeface="Montserrat Medium"/>
                <a:cs typeface="Montserrat Medium"/>
                <a:sym typeface="Montserrat Medium"/>
              </a:rPr>
              <a:t>     N</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F</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Y</a:t>
            </a:r>
            <a:endParaRPr sz="600">
              <a:solidFill>
                <a:srgbClr val="FFFFFF"/>
              </a:solidFill>
              <a:latin typeface="Montserrat Medium"/>
              <a:ea typeface="Montserrat Medium"/>
              <a:cs typeface="Montserrat Medium"/>
              <a:sym typeface="Montserrat Medium"/>
            </a:endParaRPr>
          </a:p>
        </p:txBody>
      </p:sp>
      <p:pic>
        <p:nvPicPr>
          <p:cNvPr id="731" name="Google Shape;731;p44"/>
          <p:cNvPicPr preferRelativeResize="0"/>
          <p:nvPr/>
        </p:nvPicPr>
        <p:blipFill>
          <a:blip r:embed="rId9">
            <a:alphaModFix/>
          </a:blip>
          <a:stretch>
            <a:fillRect/>
          </a:stretch>
        </p:blipFill>
        <p:spPr>
          <a:xfrm>
            <a:off x="7673647" y="1105125"/>
            <a:ext cx="109728" cy="109728"/>
          </a:xfrm>
          <a:prstGeom prst="rect">
            <a:avLst/>
          </a:prstGeom>
          <a:noFill/>
          <a:ln>
            <a:noFill/>
          </a:ln>
        </p:spPr>
      </p:pic>
      <p:sp>
        <p:nvSpPr>
          <p:cNvPr id="732" name="Google Shape;732;p44"/>
          <p:cNvSpPr/>
          <p:nvPr/>
        </p:nvSpPr>
        <p:spPr>
          <a:xfrm>
            <a:off x="2039025" y="1762634"/>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sp>
        <p:nvSpPr>
          <p:cNvPr id="733" name="Google Shape;733;p44"/>
          <p:cNvSpPr/>
          <p:nvPr/>
        </p:nvSpPr>
        <p:spPr>
          <a:xfrm>
            <a:off x="2039025" y="2143634"/>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SINGH</a:t>
            </a:r>
            <a:endParaRPr sz="700">
              <a:solidFill>
                <a:schemeClr val="lt2"/>
              </a:solidFill>
              <a:latin typeface="Montserrat"/>
              <a:ea typeface="Montserrat"/>
              <a:cs typeface="Montserrat"/>
              <a:sym typeface="Montserrat"/>
            </a:endParaRPr>
          </a:p>
        </p:txBody>
      </p:sp>
      <p:sp>
        <p:nvSpPr>
          <p:cNvPr id="734" name="Google Shape;734;p44"/>
          <p:cNvSpPr/>
          <p:nvPr/>
        </p:nvSpPr>
        <p:spPr>
          <a:xfrm>
            <a:off x="2039025" y="2524634"/>
            <a:ext cx="13716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Email</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tarun.singh@gmail.com</a:t>
            </a:r>
            <a:endParaRPr sz="700">
              <a:solidFill>
                <a:schemeClr val="lt2"/>
              </a:solidFill>
              <a:latin typeface="Montserrat"/>
              <a:ea typeface="Montserrat"/>
              <a:cs typeface="Montserrat"/>
              <a:sym typeface="Montserrat"/>
            </a:endParaRPr>
          </a:p>
        </p:txBody>
      </p:sp>
      <p:sp>
        <p:nvSpPr>
          <p:cNvPr id="735" name="Google Shape;735;p44"/>
          <p:cNvSpPr/>
          <p:nvPr/>
        </p:nvSpPr>
        <p:spPr>
          <a:xfrm>
            <a:off x="2743200" y="2143634"/>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Tarun</a:t>
            </a:r>
            <a:endParaRPr sz="700">
              <a:solidFill>
                <a:schemeClr val="lt2"/>
              </a:solidFill>
              <a:latin typeface="Montserrat"/>
              <a:ea typeface="Montserrat"/>
              <a:cs typeface="Montserrat"/>
              <a:sym typeface="Montserrat"/>
            </a:endParaRPr>
          </a:p>
        </p:txBody>
      </p:sp>
      <p:sp>
        <p:nvSpPr>
          <p:cNvPr id="736" name="Google Shape;736;p44"/>
          <p:cNvSpPr/>
          <p:nvPr/>
        </p:nvSpPr>
        <p:spPr>
          <a:xfrm>
            <a:off x="2788920" y="1762634"/>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Country admin</a:t>
            </a:r>
            <a:endParaRPr sz="700">
              <a:solidFill>
                <a:schemeClr val="lt2"/>
              </a:solidFill>
              <a:latin typeface="Montserrat"/>
              <a:ea typeface="Montserrat"/>
              <a:cs typeface="Montserrat"/>
              <a:sym typeface="Montserrat"/>
            </a:endParaRPr>
          </a:p>
        </p:txBody>
      </p:sp>
      <p:sp>
        <p:nvSpPr>
          <p:cNvPr id="737" name="Google Shape;737;p44"/>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738" name="Google Shape;738;p44"/>
          <p:cNvSpPr txBox="1"/>
          <p:nvPr/>
        </p:nvSpPr>
        <p:spPr>
          <a:xfrm>
            <a:off x="162063" y="22969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Section titles are Subtitle 2.</a:t>
            </a:r>
            <a:endParaRPr sz="700">
              <a:solidFill>
                <a:srgbClr val="FFFFFF"/>
              </a:solidFill>
              <a:latin typeface="Roboto"/>
              <a:ea typeface="Roboto"/>
              <a:cs typeface="Roboto"/>
              <a:sym typeface="Roboto"/>
            </a:endParaRPr>
          </a:p>
        </p:txBody>
      </p:sp>
      <p:sp>
        <p:nvSpPr>
          <p:cNvPr id="739" name="Google Shape;739;p44"/>
          <p:cNvSpPr txBox="1"/>
          <p:nvPr/>
        </p:nvSpPr>
        <p:spPr>
          <a:xfrm>
            <a:off x="162063" y="11539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Show user name as a page title (Headline 6)</a:t>
            </a:r>
            <a:endParaRPr sz="700">
              <a:solidFill>
                <a:srgbClr val="FFFFFF"/>
              </a:solidFill>
              <a:latin typeface="Roboto"/>
              <a:ea typeface="Roboto"/>
              <a:cs typeface="Roboto"/>
              <a:sym typeface="Roboto"/>
            </a:endParaRPr>
          </a:p>
        </p:txBody>
      </p:sp>
      <p:cxnSp>
        <p:nvCxnSpPr>
          <p:cNvPr id="740" name="Google Shape;740;p44"/>
          <p:cNvCxnSpPr>
            <a:stCxn id="737" idx="1"/>
            <a:endCxn id="738" idx="3"/>
          </p:cNvCxnSpPr>
          <p:nvPr/>
        </p:nvCxnSpPr>
        <p:spPr>
          <a:xfrm flipH="1">
            <a:off x="1282500" y="1673388"/>
            <a:ext cx="752700" cy="895200"/>
          </a:xfrm>
          <a:prstGeom prst="bentConnector3">
            <a:avLst>
              <a:gd name="adj1" fmla="val 49996"/>
            </a:avLst>
          </a:prstGeom>
          <a:noFill/>
          <a:ln w="9525" cap="flat" cmpd="sng">
            <a:solidFill>
              <a:schemeClr val="accent2"/>
            </a:solidFill>
            <a:prstDash val="solid"/>
            <a:round/>
            <a:headEnd type="none" w="med" len="med"/>
            <a:tailEnd type="none" w="med" len="med"/>
          </a:ln>
        </p:spPr>
      </p:cxnSp>
      <p:cxnSp>
        <p:nvCxnSpPr>
          <p:cNvPr id="741" name="Google Shape;741;p44"/>
          <p:cNvCxnSpPr>
            <a:stCxn id="723" idx="2"/>
            <a:endCxn id="739" idx="3"/>
          </p:cNvCxnSpPr>
          <p:nvPr/>
        </p:nvCxnSpPr>
        <p:spPr>
          <a:xfrm rot="5400000">
            <a:off x="1876475" y="737575"/>
            <a:ext cx="93900" cy="1281600"/>
          </a:xfrm>
          <a:prstGeom prst="bentConnector2">
            <a:avLst/>
          </a:prstGeom>
          <a:noFill/>
          <a:ln w="9525" cap="flat" cmpd="sng">
            <a:solidFill>
              <a:schemeClr val="accent2"/>
            </a:solidFill>
            <a:prstDash val="solid"/>
            <a:round/>
            <a:headEnd type="none" w="med" len="med"/>
            <a:tailEnd type="none" w="med" len="med"/>
          </a:ln>
        </p:spPr>
      </p:cxnSp>
      <p:sp>
        <p:nvSpPr>
          <p:cNvPr id="742" name="Google Shape;742;p44"/>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43" name="Google Shape;743;p44"/>
          <p:cNvSpPr txBox="1"/>
          <p:nvPr/>
        </p:nvSpPr>
        <p:spPr>
          <a:xfrm>
            <a:off x="5914675" y="675875"/>
            <a:ext cx="11442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notify button to send email /sms to this user anytime with credentials.</a:t>
            </a:r>
            <a:endParaRPr sz="700">
              <a:solidFill>
                <a:srgbClr val="FFFFFF"/>
              </a:solidFill>
              <a:latin typeface="Roboto"/>
              <a:ea typeface="Roboto"/>
              <a:cs typeface="Roboto"/>
              <a:sym typeface="Roboto"/>
            </a:endParaRPr>
          </a:p>
        </p:txBody>
      </p:sp>
      <p:cxnSp>
        <p:nvCxnSpPr>
          <p:cNvPr id="744" name="Google Shape;744;p44"/>
          <p:cNvCxnSpPr>
            <a:stCxn id="730" idx="1"/>
            <a:endCxn id="743" idx="3"/>
          </p:cNvCxnSpPr>
          <p:nvPr/>
        </p:nvCxnSpPr>
        <p:spPr>
          <a:xfrm rot="10800000">
            <a:off x="7058750" y="947225"/>
            <a:ext cx="575100" cy="212700"/>
          </a:xfrm>
          <a:prstGeom prst="bentConnector3">
            <a:avLst>
              <a:gd name="adj1" fmla="val 49989"/>
            </a:avLst>
          </a:prstGeom>
          <a:noFill/>
          <a:ln w="9525" cap="flat" cmpd="sng">
            <a:solidFill>
              <a:schemeClr val="accent2"/>
            </a:solidFill>
            <a:prstDash val="solid"/>
            <a:round/>
            <a:headEnd type="none" w="med" len="med"/>
            <a:tailEnd type="none" w="med" len="med"/>
          </a:ln>
        </p:spPr>
      </p:cxnSp>
      <p:sp>
        <p:nvSpPr>
          <p:cNvPr id="745" name="Google Shape;745;p44"/>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17 Updated on July 23,2020</a:t>
            </a:r>
            <a:endParaRPr>
              <a:solidFill>
                <a:srgbClr val="FFFFFF"/>
              </a:solidFill>
            </a:endParaRPr>
          </a:p>
        </p:txBody>
      </p:sp>
      <p:sp>
        <p:nvSpPr>
          <p:cNvPr id="746" name="Google Shape;746;p44"/>
          <p:cNvSpPr txBox="1"/>
          <p:nvPr/>
        </p:nvSpPr>
        <p:spPr>
          <a:xfrm>
            <a:off x="162075" y="3176100"/>
            <a:ext cx="1120500" cy="1082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chemeClr val="lt1"/>
                </a:solidFill>
                <a:latin typeface="Roboto"/>
                <a:ea typeface="Roboto"/>
                <a:cs typeface="Roboto"/>
                <a:sym typeface="Roboto"/>
              </a:rPr>
              <a:t>Switch not allowed if the user is the only country admin for the country.</a:t>
            </a:r>
            <a:endParaRPr sz="700">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Switch on my default. Text changes when switch is turned off</a:t>
            </a:r>
            <a:endParaRPr sz="700">
              <a:solidFill>
                <a:srgbClr val="FFFFFF"/>
              </a:solidFill>
              <a:latin typeface="Roboto"/>
              <a:ea typeface="Roboto"/>
              <a:cs typeface="Roboto"/>
              <a:sym typeface="Roboto"/>
            </a:endParaRPr>
          </a:p>
        </p:txBody>
      </p:sp>
      <p:sp>
        <p:nvSpPr>
          <p:cNvPr id="747" name="Google Shape;747;p44"/>
          <p:cNvSpPr txBox="1"/>
          <p:nvPr/>
        </p:nvSpPr>
        <p:spPr>
          <a:xfrm>
            <a:off x="267825" y="4603300"/>
            <a:ext cx="9555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 account is inactive</a:t>
            </a:r>
            <a:endParaRPr sz="600">
              <a:solidFill>
                <a:schemeClr val="dk2"/>
              </a:solidFill>
              <a:latin typeface="Montserrat"/>
              <a:ea typeface="Montserrat"/>
              <a:cs typeface="Montserrat"/>
              <a:sym typeface="Montserrat"/>
            </a:endParaRPr>
          </a:p>
        </p:txBody>
      </p:sp>
      <p:sp>
        <p:nvSpPr>
          <p:cNvPr id="748" name="Google Shape;748;p44"/>
          <p:cNvSpPr/>
          <p:nvPr/>
        </p:nvSpPr>
        <p:spPr>
          <a:xfrm>
            <a:off x="55591" y="4628429"/>
            <a:ext cx="171600" cy="63900"/>
          </a:xfrm>
          <a:prstGeom prst="roundRect">
            <a:avLst>
              <a:gd name="adj" fmla="val 50000"/>
            </a:avLst>
          </a:pr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49" name="Google Shape;749;p44"/>
          <p:cNvSpPr/>
          <p:nvPr/>
        </p:nvSpPr>
        <p:spPr>
          <a:xfrm>
            <a:off x="56266" y="4614627"/>
            <a:ext cx="91500" cy="91500"/>
          </a:xfrm>
          <a:prstGeom prst="roundRect">
            <a:avLst>
              <a:gd name="adj" fmla="val 50000"/>
            </a:avLst>
          </a:prstGeom>
          <a:solidFill>
            <a:schemeClr val="l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cxnSp>
        <p:nvCxnSpPr>
          <p:cNvPr id="750" name="Google Shape;750;p44"/>
          <p:cNvCxnSpPr>
            <a:stCxn id="751" idx="1"/>
            <a:endCxn id="746" idx="3"/>
          </p:cNvCxnSpPr>
          <p:nvPr/>
        </p:nvCxnSpPr>
        <p:spPr>
          <a:xfrm flipH="1">
            <a:off x="1282650" y="3317863"/>
            <a:ext cx="768900" cy="399600"/>
          </a:xfrm>
          <a:prstGeom prst="bentConnector3">
            <a:avLst>
              <a:gd name="adj1" fmla="val 50005"/>
            </a:avLst>
          </a:prstGeom>
          <a:noFill/>
          <a:ln w="9525" cap="flat" cmpd="sng">
            <a:solidFill>
              <a:schemeClr val="accent2"/>
            </a:solidFill>
            <a:prstDash val="solid"/>
            <a:round/>
            <a:headEnd type="none" w="med" len="med"/>
            <a:tailEnd type="none" w="med" len="med"/>
          </a:ln>
        </p:spPr>
      </p:cxnSp>
      <p:cxnSp>
        <p:nvCxnSpPr>
          <p:cNvPr id="752" name="Google Shape;752;p44"/>
          <p:cNvCxnSpPr>
            <a:stCxn id="747" idx="0"/>
            <a:endCxn id="746" idx="2"/>
          </p:cNvCxnSpPr>
          <p:nvPr/>
        </p:nvCxnSpPr>
        <p:spPr>
          <a:xfrm rot="5400000" flipH="1">
            <a:off x="561675" y="4419400"/>
            <a:ext cx="344400" cy="23400"/>
          </a:xfrm>
          <a:prstGeom prst="bentConnector3">
            <a:avLst>
              <a:gd name="adj1" fmla="val 50015"/>
            </a:avLst>
          </a:prstGeom>
          <a:noFill/>
          <a:ln w="9525" cap="flat" cmpd="sng">
            <a:solidFill>
              <a:schemeClr val="accent2"/>
            </a:solidFill>
            <a:prstDash val="solid"/>
            <a:round/>
            <a:headEnd type="triangle" w="med" len="med"/>
            <a:tailEnd type="none" w="med" len="med"/>
          </a:ln>
        </p:spPr>
      </p:cxnSp>
      <p:sp>
        <p:nvSpPr>
          <p:cNvPr id="753" name="Google Shape;753;p44"/>
          <p:cNvSpPr txBox="1"/>
          <p:nvPr/>
        </p:nvSpPr>
        <p:spPr>
          <a:xfrm>
            <a:off x="2263788" y="3273552"/>
            <a:ext cx="10506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751" name="Google Shape;751;p44"/>
          <p:cNvSpPr/>
          <p:nvPr/>
        </p:nvSpPr>
        <p:spPr>
          <a:xfrm>
            <a:off x="2051550" y="3285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54" name="Google Shape;754;p44"/>
          <p:cNvSpPr/>
          <p:nvPr/>
        </p:nvSpPr>
        <p:spPr>
          <a:xfrm>
            <a:off x="2128425" y="3272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55" name="Google Shape;755;p44"/>
          <p:cNvSpPr txBox="1"/>
          <p:nvPr/>
        </p:nvSpPr>
        <p:spPr>
          <a:xfrm>
            <a:off x="2035200" y="3066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756" name="Google Shape;756;p44"/>
          <p:cNvSpPr txBox="1"/>
          <p:nvPr/>
        </p:nvSpPr>
        <p:spPr>
          <a:xfrm>
            <a:off x="2039112" y="3701650"/>
            <a:ext cx="1549200" cy="146400"/>
          </a:xfrm>
          <a:prstGeom prst="rect">
            <a:avLst/>
          </a:prstGeom>
          <a:noFill/>
          <a:ln>
            <a:noFill/>
          </a:ln>
        </p:spPr>
        <p:txBody>
          <a:bodyPr spcFirstLastPara="1" wrap="square" lIns="18275"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This overwrites the user’s existing password</a:t>
            </a:r>
            <a:endParaRPr sz="500">
              <a:solidFill>
                <a:schemeClr val="lt2"/>
              </a:solidFill>
              <a:latin typeface="Montserrat"/>
              <a:ea typeface="Montserrat"/>
              <a:cs typeface="Montserrat"/>
              <a:sym typeface="Montserrat"/>
            </a:endParaRPr>
          </a:p>
        </p:txBody>
      </p:sp>
      <p:sp>
        <p:nvSpPr>
          <p:cNvPr id="757" name="Google Shape;757;p44"/>
          <p:cNvSpPr/>
          <p:nvPr/>
        </p:nvSpPr>
        <p:spPr>
          <a:xfrm>
            <a:off x="2042937" y="3498150"/>
            <a:ext cx="1182600" cy="191400"/>
          </a:xfrm>
          <a:prstGeom prst="roundRect">
            <a:avLst>
              <a:gd name="adj" fmla="val 8698"/>
            </a:avLst>
          </a:prstGeom>
          <a:solidFill>
            <a:schemeClr val="lt1"/>
          </a:solidFill>
          <a:ln w="9525" cap="flat" cmpd="sng">
            <a:solidFill>
              <a:srgbClr val="008DC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P</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W</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D</a:t>
            </a:r>
            <a:endParaRPr sz="600">
              <a:solidFill>
                <a:schemeClr val="dk1"/>
              </a:solidFill>
              <a:latin typeface="Montserrat Medium"/>
              <a:ea typeface="Montserrat Medium"/>
              <a:cs typeface="Montserrat Medium"/>
              <a:sym typeface="Montserrat Medium"/>
            </a:endParaRPr>
          </a:p>
        </p:txBody>
      </p:sp>
      <p:pic>
        <p:nvPicPr>
          <p:cNvPr id="758" name="Google Shape;758;p44"/>
          <p:cNvPicPr preferRelativeResize="0"/>
          <p:nvPr/>
        </p:nvPicPr>
        <p:blipFill>
          <a:blip r:embed="rId10">
            <a:alphaModFix/>
          </a:blip>
          <a:stretch>
            <a:fillRect/>
          </a:stretch>
        </p:blipFill>
        <p:spPr>
          <a:xfrm>
            <a:off x="68750" y="447275"/>
            <a:ext cx="191400" cy="19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5"/>
          <p:cNvSpPr/>
          <p:nvPr/>
        </p:nvSpPr>
        <p:spPr>
          <a:xfrm>
            <a:off x="2361450" y="208725"/>
            <a:ext cx="3523800" cy="11115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txBox="1"/>
          <p:nvPr/>
        </p:nvSpPr>
        <p:spPr>
          <a:xfrm>
            <a:off x="2720988" y="593784"/>
            <a:ext cx="105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765" name="Google Shape;765;p45"/>
          <p:cNvSpPr/>
          <p:nvPr/>
        </p:nvSpPr>
        <p:spPr>
          <a:xfrm>
            <a:off x="2508750" y="618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66" name="Google Shape;766;p45"/>
          <p:cNvSpPr/>
          <p:nvPr/>
        </p:nvSpPr>
        <p:spPr>
          <a:xfrm>
            <a:off x="2585625" y="605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67" name="Google Shape;767;p45"/>
          <p:cNvSpPr txBox="1"/>
          <p:nvPr/>
        </p:nvSpPr>
        <p:spPr>
          <a:xfrm>
            <a:off x="2492400" y="399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768" name="Google Shape;768;p45"/>
          <p:cNvSpPr txBox="1"/>
          <p:nvPr/>
        </p:nvSpPr>
        <p:spPr>
          <a:xfrm>
            <a:off x="2492400" y="1026550"/>
            <a:ext cx="1549200" cy="146400"/>
          </a:xfrm>
          <a:prstGeom prst="rect">
            <a:avLst/>
          </a:prstGeom>
          <a:noFill/>
          <a:ln>
            <a:noFill/>
          </a:ln>
        </p:spPr>
        <p:txBody>
          <a:bodyPr spcFirstLastPara="1" wrap="square" lIns="45700"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This overwrites the user’s existing password</a:t>
            </a:r>
            <a:endParaRPr sz="500">
              <a:solidFill>
                <a:schemeClr val="lt2"/>
              </a:solidFill>
              <a:latin typeface="Montserrat"/>
              <a:ea typeface="Montserrat"/>
              <a:cs typeface="Montserrat"/>
              <a:sym typeface="Montserrat"/>
            </a:endParaRPr>
          </a:p>
        </p:txBody>
      </p:sp>
      <p:sp>
        <p:nvSpPr>
          <p:cNvPr id="769" name="Google Shape;769;p45"/>
          <p:cNvSpPr/>
          <p:nvPr/>
        </p:nvSpPr>
        <p:spPr>
          <a:xfrm>
            <a:off x="2496225" y="823050"/>
            <a:ext cx="1182600" cy="191400"/>
          </a:xfrm>
          <a:prstGeom prst="roundRect">
            <a:avLst>
              <a:gd name="adj" fmla="val 8698"/>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P</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W</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D</a:t>
            </a:r>
            <a:endParaRPr sz="600">
              <a:solidFill>
                <a:schemeClr val="dk1"/>
              </a:solidFill>
              <a:latin typeface="Montserrat Medium"/>
              <a:ea typeface="Montserrat Medium"/>
              <a:cs typeface="Montserrat Medium"/>
              <a:sym typeface="Montserrat Medium"/>
            </a:endParaRPr>
          </a:p>
        </p:txBody>
      </p:sp>
      <p:sp>
        <p:nvSpPr>
          <p:cNvPr id="770" name="Google Shape;770;p45"/>
          <p:cNvSpPr txBox="1"/>
          <p:nvPr/>
        </p:nvSpPr>
        <p:spPr>
          <a:xfrm>
            <a:off x="631250" y="182775"/>
            <a:ext cx="1125000" cy="563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Create User - do NOT show account configuration</a:t>
            </a:r>
            <a:endParaRPr sz="800">
              <a:solidFill>
                <a:schemeClr val="lt1"/>
              </a:solidFill>
              <a:latin typeface="Roboto"/>
              <a:ea typeface="Roboto"/>
              <a:cs typeface="Roboto"/>
              <a:sym typeface="Roboto"/>
            </a:endParaRPr>
          </a:p>
        </p:txBody>
      </p:sp>
      <p:sp>
        <p:nvSpPr>
          <p:cNvPr id="771" name="Google Shape;771;p45"/>
          <p:cNvSpPr txBox="1"/>
          <p:nvPr/>
        </p:nvSpPr>
        <p:spPr>
          <a:xfrm>
            <a:off x="630950" y="961988"/>
            <a:ext cx="1125000" cy="630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View User - system generated OR user generated password. </a:t>
            </a:r>
            <a:endParaRPr sz="800">
              <a:solidFill>
                <a:schemeClr val="lt1"/>
              </a:solidFill>
              <a:latin typeface="Roboto"/>
              <a:ea typeface="Roboto"/>
              <a:cs typeface="Roboto"/>
              <a:sym typeface="Roboto"/>
            </a:endParaRPr>
          </a:p>
        </p:txBody>
      </p:sp>
      <p:sp>
        <p:nvSpPr>
          <p:cNvPr id="772" name="Google Shape;772;p45"/>
          <p:cNvSpPr/>
          <p:nvPr/>
        </p:nvSpPr>
        <p:spPr>
          <a:xfrm>
            <a:off x="2361450" y="2875725"/>
            <a:ext cx="3523800" cy="13710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txBox="1"/>
          <p:nvPr/>
        </p:nvSpPr>
        <p:spPr>
          <a:xfrm>
            <a:off x="2720988" y="3260784"/>
            <a:ext cx="105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774" name="Google Shape;774;p45"/>
          <p:cNvSpPr/>
          <p:nvPr/>
        </p:nvSpPr>
        <p:spPr>
          <a:xfrm>
            <a:off x="2496225" y="3454483"/>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Generated password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2krjbu!153</a:t>
            </a:r>
            <a:endParaRPr sz="700">
              <a:solidFill>
                <a:schemeClr val="lt2"/>
              </a:solidFill>
              <a:latin typeface="Montserrat"/>
              <a:ea typeface="Montserrat"/>
              <a:cs typeface="Montserrat"/>
              <a:sym typeface="Montserrat"/>
            </a:endParaRPr>
          </a:p>
        </p:txBody>
      </p:sp>
      <p:sp>
        <p:nvSpPr>
          <p:cNvPr id="775" name="Google Shape;775;p45"/>
          <p:cNvSpPr/>
          <p:nvPr/>
        </p:nvSpPr>
        <p:spPr>
          <a:xfrm>
            <a:off x="2508750" y="3285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76" name="Google Shape;776;p45"/>
          <p:cNvSpPr/>
          <p:nvPr/>
        </p:nvSpPr>
        <p:spPr>
          <a:xfrm>
            <a:off x="2585625" y="3272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777" name="Google Shape;777;p45"/>
          <p:cNvSpPr txBox="1"/>
          <p:nvPr/>
        </p:nvSpPr>
        <p:spPr>
          <a:xfrm>
            <a:off x="2492400" y="3066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778" name="Google Shape;778;p45"/>
          <p:cNvSpPr/>
          <p:nvPr/>
        </p:nvSpPr>
        <p:spPr>
          <a:xfrm>
            <a:off x="2496225" y="3893417"/>
            <a:ext cx="936900" cy="191400"/>
          </a:xfrm>
          <a:prstGeom prst="roundRect">
            <a:avLst>
              <a:gd name="adj" fmla="val 8698"/>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endParaRPr sz="600">
              <a:solidFill>
                <a:schemeClr val="dk1"/>
              </a:solidFill>
              <a:latin typeface="Montserrat Medium"/>
              <a:ea typeface="Montserrat Medium"/>
              <a:cs typeface="Montserrat Medium"/>
              <a:sym typeface="Montserrat Medium"/>
            </a:endParaRPr>
          </a:p>
        </p:txBody>
      </p:sp>
      <p:cxnSp>
        <p:nvCxnSpPr>
          <p:cNvPr id="779" name="Google Shape;779;p45"/>
          <p:cNvCxnSpPr>
            <a:stCxn id="771" idx="3"/>
            <a:endCxn id="763" idx="1"/>
          </p:cNvCxnSpPr>
          <p:nvPr/>
        </p:nvCxnSpPr>
        <p:spPr>
          <a:xfrm rot="10800000" flipH="1">
            <a:off x="1755950" y="764588"/>
            <a:ext cx="605400" cy="512700"/>
          </a:xfrm>
          <a:prstGeom prst="bentConnector3">
            <a:avLst>
              <a:gd name="adj1" fmla="val 50008"/>
            </a:avLst>
          </a:prstGeom>
          <a:noFill/>
          <a:ln w="9525" cap="flat" cmpd="sng">
            <a:solidFill>
              <a:schemeClr val="accent2"/>
            </a:solidFill>
            <a:prstDash val="dash"/>
            <a:round/>
            <a:headEnd type="none" w="med" len="med"/>
            <a:tailEnd type="none" w="med" len="med"/>
          </a:ln>
        </p:spPr>
      </p:cxnSp>
      <p:cxnSp>
        <p:nvCxnSpPr>
          <p:cNvPr id="780" name="Google Shape;780;p45"/>
          <p:cNvCxnSpPr>
            <a:stCxn id="770" idx="2"/>
            <a:endCxn id="771" idx="0"/>
          </p:cNvCxnSpPr>
          <p:nvPr/>
        </p:nvCxnSpPr>
        <p:spPr>
          <a:xfrm rot="-5400000" flipH="1">
            <a:off x="1086050" y="853575"/>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sp>
        <p:nvSpPr>
          <p:cNvPr id="781" name="Google Shape;781;p45"/>
          <p:cNvSpPr txBox="1"/>
          <p:nvPr/>
        </p:nvSpPr>
        <p:spPr>
          <a:xfrm>
            <a:off x="630650" y="1808700"/>
            <a:ext cx="11250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Generate Password</a:t>
            </a:r>
            <a:endParaRPr sz="800">
              <a:solidFill>
                <a:schemeClr val="lt1"/>
              </a:solidFill>
              <a:latin typeface="Roboto"/>
              <a:ea typeface="Roboto"/>
              <a:cs typeface="Roboto"/>
              <a:sym typeface="Roboto"/>
            </a:endParaRPr>
          </a:p>
        </p:txBody>
      </p:sp>
      <p:sp>
        <p:nvSpPr>
          <p:cNvPr id="782" name="Google Shape;782;p45"/>
          <p:cNvSpPr/>
          <p:nvPr/>
        </p:nvSpPr>
        <p:spPr>
          <a:xfrm>
            <a:off x="2361350" y="1502095"/>
            <a:ext cx="2796900" cy="1011000"/>
          </a:xfrm>
          <a:prstGeom prst="roundRect">
            <a:avLst>
              <a:gd name="adj" fmla="val 4272"/>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Generate password?</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r>
              <a:rPr lang="en" sz="700">
                <a:latin typeface="Montserrat"/>
                <a:ea typeface="Montserrat"/>
                <a:cs typeface="Montserrat"/>
                <a:sym typeface="Montserrat"/>
              </a:rPr>
              <a:t>This will overwrite the user’s existing password. You will be able to see and send them their password.</a:t>
            </a:r>
            <a:endParaRPr sz="700">
              <a:latin typeface="Montserrat"/>
              <a:ea typeface="Montserrat"/>
              <a:cs typeface="Montserrat"/>
              <a:sym typeface="Montserrat"/>
            </a:endParaRPr>
          </a:p>
        </p:txBody>
      </p:sp>
      <p:sp>
        <p:nvSpPr>
          <p:cNvPr id="783" name="Google Shape;783;p45"/>
          <p:cNvSpPr/>
          <p:nvPr/>
        </p:nvSpPr>
        <p:spPr>
          <a:xfrm>
            <a:off x="2425434" y="2219620"/>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C</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F</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M</a:t>
            </a:r>
            <a:endParaRPr sz="600">
              <a:solidFill>
                <a:schemeClr val="dk1"/>
              </a:solidFill>
              <a:latin typeface="Montserrat Medium"/>
              <a:ea typeface="Montserrat Medium"/>
              <a:cs typeface="Montserrat Medium"/>
              <a:sym typeface="Montserrat Medium"/>
            </a:endParaRPr>
          </a:p>
        </p:txBody>
      </p:sp>
      <p:sp>
        <p:nvSpPr>
          <p:cNvPr id="784" name="Google Shape;784;p45"/>
          <p:cNvSpPr/>
          <p:nvPr/>
        </p:nvSpPr>
        <p:spPr>
          <a:xfrm>
            <a:off x="3035026" y="2219620"/>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cxnSp>
        <p:nvCxnSpPr>
          <p:cNvPr id="785" name="Google Shape;785;p45"/>
          <p:cNvCxnSpPr>
            <a:stCxn id="771" idx="2"/>
            <a:endCxn id="781" idx="0"/>
          </p:cNvCxnSpPr>
          <p:nvPr/>
        </p:nvCxnSpPr>
        <p:spPr>
          <a:xfrm rot="-5400000" flipH="1">
            <a:off x="1085750" y="1700288"/>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cxnSp>
        <p:nvCxnSpPr>
          <p:cNvPr id="786" name="Google Shape;786;p45"/>
          <p:cNvCxnSpPr>
            <a:stCxn id="781" idx="3"/>
            <a:endCxn id="782" idx="1"/>
          </p:cNvCxnSpPr>
          <p:nvPr/>
        </p:nvCxnSpPr>
        <p:spPr>
          <a:xfrm>
            <a:off x="1755650" y="2005500"/>
            <a:ext cx="605700" cy="2100"/>
          </a:xfrm>
          <a:prstGeom prst="bentConnector3">
            <a:avLst>
              <a:gd name="adj1" fmla="val 50000"/>
            </a:avLst>
          </a:prstGeom>
          <a:noFill/>
          <a:ln w="9525" cap="flat" cmpd="sng">
            <a:solidFill>
              <a:schemeClr val="accent2"/>
            </a:solidFill>
            <a:prstDash val="dash"/>
            <a:round/>
            <a:headEnd type="none" w="med" len="med"/>
            <a:tailEnd type="none" w="med" len="med"/>
          </a:ln>
        </p:spPr>
      </p:cxnSp>
      <p:sp>
        <p:nvSpPr>
          <p:cNvPr id="787" name="Google Shape;787;p45"/>
          <p:cNvSpPr txBox="1"/>
          <p:nvPr/>
        </p:nvSpPr>
        <p:spPr>
          <a:xfrm>
            <a:off x="630650" y="2418413"/>
            <a:ext cx="1125000" cy="70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View generated password, with the option to copy to clipboard</a:t>
            </a:r>
            <a:endParaRPr sz="800">
              <a:solidFill>
                <a:schemeClr val="lt1"/>
              </a:solidFill>
              <a:latin typeface="Roboto"/>
              <a:ea typeface="Roboto"/>
              <a:cs typeface="Roboto"/>
              <a:sym typeface="Roboto"/>
            </a:endParaRPr>
          </a:p>
        </p:txBody>
      </p:sp>
      <p:pic>
        <p:nvPicPr>
          <p:cNvPr id="788" name="Google Shape;788;p45"/>
          <p:cNvPicPr preferRelativeResize="0"/>
          <p:nvPr/>
        </p:nvPicPr>
        <p:blipFill>
          <a:blip r:embed="rId3">
            <a:alphaModFix/>
          </a:blip>
          <a:stretch>
            <a:fillRect/>
          </a:stretch>
        </p:blipFill>
        <p:spPr>
          <a:xfrm rot="10800000">
            <a:off x="4424762" y="3530899"/>
            <a:ext cx="109726" cy="109726"/>
          </a:xfrm>
          <a:prstGeom prst="rect">
            <a:avLst/>
          </a:prstGeom>
          <a:noFill/>
          <a:ln>
            <a:noFill/>
          </a:ln>
        </p:spPr>
      </p:pic>
      <p:cxnSp>
        <p:nvCxnSpPr>
          <p:cNvPr id="789" name="Google Shape;789;p45"/>
          <p:cNvCxnSpPr>
            <a:stCxn id="787" idx="3"/>
            <a:endCxn id="772" idx="0"/>
          </p:cNvCxnSpPr>
          <p:nvPr/>
        </p:nvCxnSpPr>
        <p:spPr>
          <a:xfrm>
            <a:off x="1755650" y="2768963"/>
            <a:ext cx="2367600" cy="106800"/>
          </a:xfrm>
          <a:prstGeom prst="bentConnector2">
            <a:avLst/>
          </a:prstGeom>
          <a:noFill/>
          <a:ln w="9525" cap="flat" cmpd="sng">
            <a:solidFill>
              <a:schemeClr val="accent2"/>
            </a:solidFill>
            <a:prstDash val="dash"/>
            <a:round/>
            <a:headEnd type="none" w="med" len="med"/>
            <a:tailEnd type="none" w="med" len="med"/>
          </a:ln>
        </p:spPr>
      </p:cxnSp>
      <p:cxnSp>
        <p:nvCxnSpPr>
          <p:cNvPr id="790" name="Google Shape;790;p45"/>
          <p:cNvCxnSpPr>
            <a:stCxn id="781" idx="2"/>
            <a:endCxn id="787" idx="0"/>
          </p:cNvCxnSpPr>
          <p:nvPr/>
        </p:nvCxnSpPr>
        <p:spPr>
          <a:xfrm rot="-5400000" flipH="1">
            <a:off x="1085450" y="2310000"/>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sp>
        <p:nvSpPr>
          <p:cNvPr id="791" name="Google Shape;791;p45"/>
          <p:cNvSpPr txBox="1"/>
          <p:nvPr/>
        </p:nvSpPr>
        <p:spPr>
          <a:xfrm>
            <a:off x="630550" y="3335625"/>
            <a:ext cx="11250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Generate password again.</a:t>
            </a:r>
            <a:endParaRPr sz="800">
              <a:solidFill>
                <a:schemeClr val="lt1"/>
              </a:solidFill>
              <a:latin typeface="Roboto"/>
              <a:ea typeface="Roboto"/>
              <a:cs typeface="Roboto"/>
              <a:sym typeface="Roboto"/>
            </a:endParaRPr>
          </a:p>
        </p:txBody>
      </p:sp>
      <p:cxnSp>
        <p:nvCxnSpPr>
          <p:cNvPr id="792" name="Google Shape;792;p45"/>
          <p:cNvCxnSpPr>
            <a:stCxn id="787" idx="2"/>
            <a:endCxn id="791" idx="0"/>
          </p:cNvCxnSpPr>
          <p:nvPr/>
        </p:nvCxnSpPr>
        <p:spPr>
          <a:xfrm rot="-5400000" flipH="1">
            <a:off x="1085450" y="3227213"/>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cxnSp>
        <p:nvCxnSpPr>
          <p:cNvPr id="793" name="Google Shape;793;p45"/>
          <p:cNvCxnSpPr>
            <a:stCxn id="791" idx="3"/>
            <a:endCxn id="778" idx="1"/>
          </p:cNvCxnSpPr>
          <p:nvPr/>
        </p:nvCxnSpPr>
        <p:spPr>
          <a:xfrm>
            <a:off x="1755550" y="3532425"/>
            <a:ext cx="740700" cy="456600"/>
          </a:xfrm>
          <a:prstGeom prst="bentConnector3">
            <a:avLst>
              <a:gd name="adj1" fmla="val 49998"/>
            </a:avLst>
          </a:prstGeom>
          <a:noFill/>
          <a:ln w="9525" cap="flat" cmpd="sng">
            <a:solidFill>
              <a:schemeClr val="accent2"/>
            </a:solidFill>
            <a:prstDash val="dash"/>
            <a:round/>
            <a:headEnd type="none" w="med" len="med"/>
            <a:tailEnd type="none" w="med" len="med"/>
          </a:ln>
        </p:spPr>
      </p:cxnSp>
      <p:cxnSp>
        <p:nvCxnSpPr>
          <p:cNvPr id="794" name="Google Shape;794;p45"/>
          <p:cNvCxnSpPr>
            <a:stCxn id="791" idx="1"/>
            <a:endCxn id="781" idx="1"/>
          </p:cNvCxnSpPr>
          <p:nvPr/>
        </p:nvCxnSpPr>
        <p:spPr>
          <a:xfrm rot="10800000" flipH="1">
            <a:off x="630550" y="2005425"/>
            <a:ext cx="600" cy="1527000"/>
          </a:xfrm>
          <a:prstGeom prst="bentConnector3">
            <a:avLst>
              <a:gd name="adj1" fmla="val -39687500"/>
            </a:avLst>
          </a:prstGeom>
          <a:noFill/>
          <a:ln w="9525" cap="flat" cmpd="sng">
            <a:solidFill>
              <a:schemeClr val="accent2"/>
            </a:solidFill>
            <a:prstDash val="solid"/>
            <a:round/>
            <a:headEnd type="none" w="med" len="med"/>
            <a:tailEnd type="triangle" w="med" len="med"/>
          </a:ln>
        </p:spPr>
      </p:cxnSp>
      <p:sp>
        <p:nvSpPr>
          <p:cNvPr id="795" name="Google Shape;795;p45"/>
          <p:cNvSpPr/>
          <p:nvPr/>
        </p:nvSpPr>
        <p:spPr>
          <a:xfrm>
            <a:off x="6228925" y="3881625"/>
            <a:ext cx="1882200" cy="191400"/>
          </a:xfrm>
          <a:prstGeom prst="roundRect">
            <a:avLst>
              <a:gd name="adj" fmla="val 10777"/>
            </a:avLst>
          </a:prstGeom>
          <a:solidFill>
            <a:srgbClr val="42424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600">
                <a:solidFill>
                  <a:srgbClr val="D9D9D9"/>
                </a:solidFill>
                <a:latin typeface="Montserrat Medium"/>
                <a:ea typeface="Montserrat Medium"/>
                <a:cs typeface="Montserrat Medium"/>
                <a:sym typeface="Montserrat Medium"/>
              </a:rPr>
              <a:t>Password copied to clipboard</a:t>
            </a:r>
            <a:endParaRPr sz="600">
              <a:solidFill>
                <a:srgbClr val="5CBDFC"/>
              </a:solidFill>
              <a:latin typeface="Montserrat Medium"/>
              <a:ea typeface="Montserrat Medium"/>
              <a:cs typeface="Montserrat Medium"/>
              <a:sym typeface="Montserrat Medium"/>
            </a:endParaRPr>
          </a:p>
        </p:txBody>
      </p:sp>
      <p:cxnSp>
        <p:nvCxnSpPr>
          <p:cNvPr id="796" name="Google Shape;796;p45"/>
          <p:cNvCxnSpPr>
            <a:stCxn id="788" idx="1"/>
            <a:endCxn id="795" idx="0"/>
          </p:cNvCxnSpPr>
          <p:nvPr/>
        </p:nvCxnSpPr>
        <p:spPr>
          <a:xfrm>
            <a:off x="4534487" y="3585762"/>
            <a:ext cx="2635500" cy="295800"/>
          </a:xfrm>
          <a:prstGeom prst="bentConnector2">
            <a:avLst/>
          </a:prstGeom>
          <a:noFill/>
          <a:ln w="9525" cap="flat" cmpd="sng">
            <a:solidFill>
              <a:schemeClr val="accent2"/>
            </a:solidFill>
            <a:prstDash val="dash"/>
            <a:round/>
            <a:headEnd type="none" w="med" len="med"/>
            <a:tailEnd type="none" w="med" len="med"/>
          </a:ln>
        </p:spPr>
      </p:cxnSp>
      <p:sp>
        <p:nvSpPr>
          <p:cNvPr id="797" name="Google Shape;797;p45"/>
          <p:cNvSpPr txBox="1"/>
          <p:nvPr/>
        </p:nvSpPr>
        <p:spPr>
          <a:xfrm>
            <a:off x="6228925" y="4140300"/>
            <a:ext cx="18822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Show toast message for 3s when password is copied to the clipboard</a:t>
            </a:r>
            <a:endParaRPr sz="800">
              <a:solidFill>
                <a:schemeClr val="lt1"/>
              </a:solidFill>
              <a:latin typeface="Roboto"/>
              <a:ea typeface="Roboto"/>
              <a:cs typeface="Roboto"/>
              <a:sym typeface="Roboto"/>
            </a:endParaRPr>
          </a:p>
        </p:txBody>
      </p:sp>
      <p:sp>
        <p:nvSpPr>
          <p:cNvPr id="798" name="Google Shape;798;p45"/>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txBox="1">
            <a:spLocks noGrp="1"/>
          </p:cNvSpPr>
          <p:nvPr>
            <p:ph type="title"/>
          </p:nvPr>
        </p:nvSpPr>
        <p:spPr>
          <a:xfrm>
            <a:off x="189700" y="4952100"/>
            <a:ext cx="43824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Generate Password: Flow &amp; UI Elements</a:t>
            </a:r>
            <a:endParaRPr sz="800"/>
          </a:p>
        </p:txBody>
      </p:sp>
      <p:pic>
        <p:nvPicPr>
          <p:cNvPr id="800" name="Google Shape;800;p45"/>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801" name="Google Shape;801;p45"/>
          <p:cNvSpPr txBox="1"/>
          <p:nvPr/>
        </p:nvSpPr>
        <p:spPr>
          <a:xfrm>
            <a:off x="76214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18  Updated on July 20,2020</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05"/>
        <p:cNvGrpSpPr/>
        <p:nvPr/>
      </p:nvGrpSpPr>
      <p:grpSpPr>
        <a:xfrm>
          <a:off x="0" y="0"/>
          <a:ext cx="0" cy="0"/>
          <a:chOff x="0" y="0"/>
          <a:chExt cx="0" cy="0"/>
        </a:xfrm>
      </p:grpSpPr>
      <p:sp>
        <p:nvSpPr>
          <p:cNvPr id="806" name="Google Shape;806;p46"/>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p46"/>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2"/>
              </a:solidFill>
              <a:latin typeface="Montserrat"/>
              <a:ea typeface="Montserrat"/>
              <a:cs typeface="Montserrat"/>
              <a:sym typeface="Montserrat"/>
            </a:endParaRPr>
          </a:p>
        </p:txBody>
      </p:sp>
      <p:sp>
        <p:nvSpPr>
          <p:cNvPr id="808" name="Google Shape;808;p46"/>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809" name="Google Shape;809;p46"/>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1" name="Google Shape;811;p46"/>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812" name="Google Shape;812;p46"/>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813" name="Google Shape;813;p46"/>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814" name="Google Shape;814;p46"/>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816" name="Google Shape;816;p46"/>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817" name="Google Shape;817;p46"/>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818" name="Google Shape;818;p46"/>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819" name="Google Shape;819;p46"/>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820" name="Google Shape;820;p46"/>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txBox="1">
            <a:spLocks noGrp="1"/>
          </p:cNvSpPr>
          <p:nvPr>
            <p:ph type="title" idx="4294967295"/>
          </p:nvPr>
        </p:nvSpPr>
        <p:spPr>
          <a:xfrm>
            <a:off x="189700" y="4952100"/>
            <a:ext cx="43824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Edit User </a:t>
            </a:r>
            <a:endParaRPr sz="800"/>
          </a:p>
        </p:txBody>
      </p:sp>
      <p:pic>
        <p:nvPicPr>
          <p:cNvPr id="822" name="Google Shape;822;p46"/>
          <p:cNvPicPr preferRelativeResize="0"/>
          <p:nvPr/>
        </p:nvPicPr>
        <p:blipFill>
          <a:blip r:embed="rId5">
            <a:alphaModFix/>
          </a:blip>
          <a:stretch>
            <a:fillRect/>
          </a:stretch>
        </p:blipFill>
        <p:spPr>
          <a:xfrm>
            <a:off x="55733" y="4985650"/>
            <a:ext cx="123050" cy="123050"/>
          </a:xfrm>
          <a:prstGeom prst="rect">
            <a:avLst/>
          </a:prstGeom>
          <a:noFill/>
          <a:ln>
            <a:noFill/>
          </a:ln>
        </p:spPr>
      </p:pic>
      <p:pic>
        <p:nvPicPr>
          <p:cNvPr id="823" name="Google Shape;823;p46"/>
          <p:cNvPicPr preferRelativeResize="0"/>
          <p:nvPr/>
        </p:nvPicPr>
        <p:blipFill>
          <a:blip r:embed="rId6">
            <a:alphaModFix/>
          </a:blip>
          <a:stretch>
            <a:fillRect/>
          </a:stretch>
        </p:blipFill>
        <p:spPr>
          <a:xfrm>
            <a:off x="1890861" y="1064287"/>
            <a:ext cx="191400" cy="191400"/>
          </a:xfrm>
          <a:prstGeom prst="rect">
            <a:avLst/>
          </a:prstGeom>
          <a:noFill/>
          <a:ln>
            <a:noFill/>
          </a:ln>
        </p:spPr>
      </p:pic>
      <p:sp>
        <p:nvSpPr>
          <p:cNvPr id="824" name="Google Shape;824;p46"/>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825" name="Google Shape;825;p46"/>
          <p:cNvGrpSpPr/>
          <p:nvPr/>
        </p:nvGrpSpPr>
        <p:grpSpPr>
          <a:xfrm>
            <a:off x="7889175" y="434725"/>
            <a:ext cx="1262400" cy="225000"/>
            <a:chOff x="7889175" y="434725"/>
            <a:chExt cx="1262400" cy="225000"/>
          </a:xfrm>
        </p:grpSpPr>
        <p:sp>
          <p:nvSpPr>
            <p:cNvPr id="826" name="Google Shape;826;p46"/>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827" name="Google Shape;827;p46"/>
            <p:cNvPicPr preferRelativeResize="0"/>
            <p:nvPr/>
          </p:nvPicPr>
          <p:blipFill>
            <a:blip r:embed="rId7">
              <a:alphaModFix amt="70000"/>
            </a:blip>
            <a:stretch>
              <a:fillRect/>
            </a:stretch>
          </p:blipFill>
          <p:spPr>
            <a:xfrm>
              <a:off x="8957846" y="480251"/>
              <a:ext cx="146304" cy="146319"/>
            </a:xfrm>
            <a:prstGeom prst="rect">
              <a:avLst/>
            </a:prstGeom>
            <a:noFill/>
            <a:ln>
              <a:noFill/>
            </a:ln>
          </p:spPr>
        </p:pic>
      </p:grpSp>
      <p:sp>
        <p:nvSpPr>
          <p:cNvPr id="828" name="Google Shape;828;p46"/>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829" name="Google Shape;829;p46"/>
          <p:cNvPicPr preferRelativeResize="0"/>
          <p:nvPr/>
        </p:nvPicPr>
        <p:blipFill>
          <a:blip r:embed="rId8">
            <a:alphaModFix/>
          </a:blip>
          <a:stretch>
            <a:fillRect/>
          </a:stretch>
        </p:blipFill>
        <p:spPr>
          <a:xfrm>
            <a:off x="8422051" y="1105113"/>
            <a:ext cx="109728" cy="109728"/>
          </a:xfrm>
          <a:prstGeom prst="rect">
            <a:avLst/>
          </a:prstGeom>
          <a:noFill/>
          <a:ln>
            <a:noFill/>
          </a:ln>
        </p:spPr>
      </p:pic>
      <p:sp>
        <p:nvSpPr>
          <p:cNvPr id="830" name="Google Shape;830;p46"/>
          <p:cNvSpPr txBox="1"/>
          <p:nvPr/>
        </p:nvSpPr>
        <p:spPr>
          <a:xfrm>
            <a:off x="2035200" y="2793284"/>
            <a:ext cx="1849200" cy="146400"/>
          </a:xfrm>
          <a:prstGeom prst="rect">
            <a:avLst/>
          </a:prstGeom>
          <a:noFill/>
          <a:ln>
            <a:noFill/>
          </a:ln>
        </p:spPr>
        <p:txBody>
          <a:bodyPr spcFirstLastPara="1" wrap="square" lIns="45700"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Email or mobile required</a:t>
            </a:r>
            <a:endParaRPr sz="500">
              <a:solidFill>
                <a:schemeClr val="lt2"/>
              </a:solidFill>
              <a:latin typeface="Montserrat"/>
              <a:ea typeface="Montserrat"/>
              <a:cs typeface="Montserrat"/>
              <a:sym typeface="Montserrat"/>
            </a:endParaRPr>
          </a:p>
        </p:txBody>
      </p:sp>
      <p:sp>
        <p:nvSpPr>
          <p:cNvPr id="831" name="Google Shape;831;p46"/>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SINGH</a:t>
            </a:r>
            <a:endParaRPr sz="700">
              <a:solidFill>
                <a:schemeClr val="lt2"/>
              </a:solidFill>
              <a:latin typeface="Montserrat"/>
              <a:ea typeface="Montserrat"/>
              <a:cs typeface="Montserrat"/>
              <a:sym typeface="Montserrat"/>
            </a:endParaRPr>
          </a:p>
        </p:txBody>
      </p:sp>
      <p:cxnSp>
        <p:nvCxnSpPr>
          <p:cNvPr id="832" name="Google Shape;832;p46"/>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833" name="Google Shape;833;p46"/>
          <p:cNvSpPr/>
          <p:nvPr/>
        </p:nvSpPr>
        <p:spPr>
          <a:xfrm>
            <a:off x="2039025" y="2524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Email</a:t>
            </a:r>
            <a:endParaRPr sz="700">
              <a:solidFill>
                <a:schemeClr val="lt2"/>
              </a:solidFill>
              <a:latin typeface="Montserrat"/>
              <a:ea typeface="Montserrat"/>
              <a:cs typeface="Montserrat"/>
              <a:sym typeface="Montserrat"/>
            </a:endParaRPr>
          </a:p>
        </p:txBody>
      </p:sp>
      <p:cxnSp>
        <p:nvCxnSpPr>
          <p:cNvPr id="834" name="Google Shape;834;p46"/>
          <p:cNvCxnSpPr/>
          <p:nvPr/>
        </p:nvCxnSpPr>
        <p:spPr>
          <a:xfrm>
            <a:off x="2039025" y="2796531"/>
            <a:ext cx="1849200" cy="0"/>
          </a:xfrm>
          <a:prstGeom prst="straightConnector1">
            <a:avLst/>
          </a:prstGeom>
          <a:noFill/>
          <a:ln w="9525" cap="flat" cmpd="sng">
            <a:solidFill>
              <a:srgbClr val="B7B7B7"/>
            </a:solidFill>
            <a:prstDash val="solid"/>
            <a:round/>
            <a:headEnd type="none" w="med" len="med"/>
            <a:tailEnd type="none" w="med" len="med"/>
          </a:ln>
        </p:spPr>
      </p:cxnSp>
      <p:sp>
        <p:nvSpPr>
          <p:cNvPr id="835" name="Google Shape;835;p46"/>
          <p:cNvSpPr/>
          <p:nvPr/>
        </p:nvSpPr>
        <p:spPr>
          <a:xfrm>
            <a:off x="40202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Tarun</a:t>
            </a:r>
            <a:endParaRPr sz="500">
              <a:solidFill>
                <a:schemeClr val="lt2"/>
              </a:solidFill>
              <a:latin typeface="Montserrat"/>
              <a:ea typeface="Montserrat"/>
              <a:cs typeface="Montserrat"/>
              <a:sym typeface="Montserrat"/>
            </a:endParaRPr>
          </a:p>
        </p:txBody>
      </p:sp>
      <p:cxnSp>
        <p:nvCxnSpPr>
          <p:cNvPr id="836" name="Google Shape;836;p46"/>
          <p:cNvCxnSpPr/>
          <p:nvPr/>
        </p:nvCxnSpPr>
        <p:spPr>
          <a:xfrm>
            <a:off x="4020225" y="2415531"/>
            <a:ext cx="990600" cy="0"/>
          </a:xfrm>
          <a:prstGeom prst="straightConnector1">
            <a:avLst/>
          </a:prstGeom>
          <a:noFill/>
          <a:ln w="9525" cap="flat" cmpd="sng">
            <a:solidFill>
              <a:srgbClr val="B7B7B7"/>
            </a:solidFill>
            <a:prstDash val="solid"/>
            <a:round/>
            <a:headEnd type="none" w="med" len="med"/>
            <a:tailEnd type="none" w="med" len="med"/>
          </a:ln>
        </p:spPr>
      </p:cxnSp>
      <p:pic>
        <p:nvPicPr>
          <p:cNvPr id="837" name="Google Shape;837;p46"/>
          <p:cNvPicPr preferRelativeResize="0"/>
          <p:nvPr/>
        </p:nvPicPr>
        <p:blipFill>
          <a:blip r:embed="rId9">
            <a:alphaModFix/>
          </a:blip>
          <a:stretch>
            <a:fillRect/>
          </a:stretch>
        </p:blipFill>
        <p:spPr>
          <a:xfrm>
            <a:off x="7728912" y="1105128"/>
            <a:ext cx="109725" cy="109725"/>
          </a:xfrm>
          <a:prstGeom prst="rect">
            <a:avLst/>
          </a:prstGeom>
          <a:noFill/>
          <a:ln>
            <a:noFill/>
          </a:ln>
        </p:spPr>
      </p:pic>
      <p:sp>
        <p:nvSpPr>
          <p:cNvPr id="838" name="Google Shape;838;p46"/>
          <p:cNvSpPr/>
          <p:nvPr/>
        </p:nvSpPr>
        <p:spPr>
          <a:xfrm>
            <a:off x="51428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Middle name</a:t>
            </a:r>
            <a:endParaRPr sz="700">
              <a:solidFill>
                <a:schemeClr val="lt2"/>
              </a:solidFill>
              <a:latin typeface="Montserrat"/>
              <a:ea typeface="Montserrat"/>
              <a:cs typeface="Montserrat"/>
              <a:sym typeface="Montserrat"/>
            </a:endParaRPr>
          </a:p>
        </p:txBody>
      </p:sp>
      <p:cxnSp>
        <p:nvCxnSpPr>
          <p:cNvPr id="839" name="Google Shape;839;p46"/>
          <p:cNvCxnSpPr/>
          <p:nvPr/>
        </p:nvCxnSpPr>
        <p:spPr>
          <a:xfrm>
            <a:off x="5142825" y="2415531"/>
            <a:ext cx="990600" cy="0"/>
          </a:xfrm>
          <a:prstGeom prst="straightConnector1">
            <a:avLst/>
          </a:prstGeom>
          <a:noFill/>
          <a:ln w="9525" cap="flat" cmpd="sng">
            <a:solidFill>
              <a:srgbClr val="B7B7B7"/>
            </a:solidFill>
            <a:prstDash val="solid"/>
            <a:round/>
            <a:headEnd type="none" w="med" len="med"/>
            <a:tailEnd type="none" w="med" len="med"/>
          </a:ln>
        </p:spPr>
      </p:cxnSp>
      <p:sp>
        <p:nvSpPr>
          <p:cNvPr id="840" name="Google Shape;840;p46"/>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841" name="Google Shape;841;p46"/>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842" name="Google Shape;842;p46"/>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SINGH, Tarun</a:t>
            </a:r>
            <a:endParaRPr sz="900">
              <a:solidFill>
                <a:schemeClr val="lt1"/>
              </a:solidFill>
              <a:latin typeface="Montserrat Medium"/>
              <a:ea typeface="Montserrat Medium"/>
              <a:cs typeface="Montserrat Medium"/>
              <a:sym typeface="Montserrat Medium"/>
            </a:endParaRPr>
          </a:p>
        </p:txBody>
      </p:sp>
      <p:sp>
        <p:nvSpPr>
          <p:cNvPr id="843" name="Google Shape;843;p46"/>
          <p:cNvSpPr txBox="1"/>
          <p:nvPr/>
        </p:nvSpPr>
        <p:spPr>
          <a:xfrm>
            <a:off x="5996650" y="415675"/>
            <a:ext cx="1047000" cy="101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save email/SMS notification sent to end user with link to user profile highlighting changes made to user details .</a:t>
            </a:r>
            <a:endParaRPr sz="700">
              <a:solidFill>
                <a:srgbClr val="FFFFFF"/>
              </a:solidFill>
              <a:latin typeface="Roboto"/>
              <a:ea typeface="Roboto"/>
              <a:cs typeface="Roboto"/>
              <a:sym typeface="Roboto"/>
            </a:endParaRPr>
          </a:p>
        </p:txBody>
      </p:sp>
      <p:cxnSp>
        <p:nvCxnSpPr>
          <p:cNvPr id="844" name="Google Shape;844;p46"/>
          <p:cNvCxnSpPr>
            <a:stCxn id="808" idx="0"/>
            <a:endCxn id="843" idx="3"/>
          </p:cNvCxnSpPr>
          <p:nvPr/>
        </p:nvCxnSpPr>
        <p:spPr>
          <a:xfrm rot="5400000" flipH="1">
            <a:off x="7767800" y="200975"/>
            <a:ext cx="139200" cy="1587300"/>
          </a:xfrm>
          <a:prstGeom prst="bentConnector2">
            <a:avLst/>
          </a:prstGeom>
          <a:noFill/>
          <a:ln w="9525" cap="flat" cmpd="sng">
            <a:solidFill>
              <a:schemeClr val="accent2"/>
            </a:solidFill>
            <a:prstDash val="solid"/>
            <a:round/>
            <a:headEnd type="none" w="med" len="med"/>
            <a:tailEnd type="none" w="med" len="med"/>
          </a:ln>
        </p:spPr>
      </p:cxnSp>
      <p:sp>
        <p:nvSpPr>
          <p:cNvPr id="845" name="Google Shape;845;p46"/>
          <p:cNvSpPr/>
          <p:nvPr/>
        </p:nvSpPr>
        <p:spPr>
          <a:xfrm>
            <a:off x="2039025" y="1762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sp>
        <p:nvSpPr>
          <p:cNvPr id="846" name="Google Shape;846;p46"/>
          <p:cNvSpPr/>
          <p:nvPr/>
        </p:nvSpPr>
        <p:spPr>
          <a:xfrm>
            <a:off x="3157622" y="1762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Country admin</a:t>
            </a:r>
            <a:endParaRPr sz="700">
              <a:solidFill>
                <a:schemeClr val="lt2"/>
              </a:solidFill>
              <a:latin typeface="Montserrat"/>
              <a:ea typeface="Montserrat"/>
              <a:cs typeface="Montserrat"/>
              <a:sym typeface="Montserrat"/>
            </a:endParaRPr>
          </a:p>
        </p:txBody>
      </p:sp>
      <p:cxnSp>
        <p:nvCxnSpPr>
          <p:cNvPr id="847" name="Google Shape;847;p46"/>
          <p:cNvCxnSpPr/>
          <p:nvPr/>
        </p:nvCxnSpPr>
        <p:spPr>
          <a:xfrm>
            <a:off x="2039025" y="2028572"/>
            <a:ext cx="990600" cy="0"/>
          </a:xfrm>
          <a:prstGeom prst="straightConnector1">
            <a:avLst/>
          </a:prstGeom>
          <a:noFill/>
          <a:ln w="9525" cap="flat" cmpd="sng">
            <a:solidFill>
              <a:srgbClr val="B7B7B7"/>
            </a:solidFill>
            <a:prstDash val="solid"/>
            <a:round/>
            <a:headEnd type="none" w="med" len="med"/>
            <a:tailEnd type="none" w="med" len="med"/>
          </a:ln>
        </p:spPr>
      </p:cxnSp>
      <p:sp>
        <p:nvSpPr>
          <p:cNvPr id="848" name="Google Shape;848;p46"/>
          <p:cNvSpPr txBox="1"/>
          <p:nvPr/>
        </p:nvSpPr>
        <p:spPr>
          <a:xfrm>
            <a:off x="429750" y="1692725"/>
            <a:ext cx="6726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non-editable</a:t>
            </a:r>
            <a:endParaRPr sz="700">
              <a:solidFill>
                <a:srgbClr val="FFFFFF"/>
              </a:solidFill>
              <a:latin typeface="Roboto"/>
              <a:ea typeface="Roboto"/>
              <a:cs typeface="Roboto"/>
              <a:sym typeface="Roboto"/>
            </a:endParaRPr>
          </a:p>
        </p:txBody>
      </p:sp>
      <p:cxnSp>
        <p:nvCxnSpPr>
          <p:cNvPr id="849" name="Google Shape;849;p46"/>
          <p:cNvCxnSpPr>
            <a:stCxn id="848" idx="0"/>
            <a:endCxn id="846" idx="3"/>
          </p:cNvCxnSpPr>
          <p:nvPr/>
        </p:nvCxnSpPr>
        <p:spPr>
          <a:xfrm rot="-5400000" flipH="1">
            <a:off x="2389200" y="69575"/>
            <a:ext cx="69900" cy="3316200"/>
          </a:xfrm>
          <a:prstGeom prst="bentConnector3">
            <a:avLst>
              <a:gd name="adj1" fmla="val -340665"/>
            </a:avLst>
          </a:prstGeom>
          <a:noFill/>
          <a:ln w="9525" cap="flat" cmpd="sng">
            <a:solidFill>
              <a:schemeClr val="accent2"/>
            </a:solidFill>
            <a:prstDash val="solid"/>
            <a:round/>
            <a:headEnd type="none" w="med" len="med"/>
            <a:tailEnd type="none" w="med" len="med"/>
          </a:ln>
        </p:spPr>
      </p:cxnSp>
      <p:sp>
        <p:nvSpPr>
          <p:cNvPr id="850" name="Google Shape;850;p46"/>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40 Updated on July 15,2020</a:t>
            </a:r>
            <a:endParaRPr/>
          </a:p>
        </p:txBody>
      </p:sp>
      <p:sp>
        <p:nvSpPr>
          <p:cNvPr id="851" name="Google Shape;851;p46"/>
          <p:cNvSpPr txBox="1"/>
          <p:nvPr/>
        </p:nvSpPr>
        <p:spPr>
          <a:xfrm>
            <a:off x="76214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19 Updated on July 23,2020</a:t>
            </a:r>
            <a:endParaRPr>
              <a:solidFill>
                <a:srgbClr val="FFFFFF"/>
              </a:solidFill>
            </a:endParaRPr>
          </a:p>
        </p:txBody>
      </p:sp>
      <p:sp>
        <p:nvSpPr>
          <p:cNvPr id="852" name="Google Shape;852;p46"/>
          <p:cNvSpPr/>
          <p:nvPr/>
        </p:nvSpPr>
        <p:spPr>
          <a:xfrm>
            <a:off x="4020225" y="2528213"/>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853" name="Google Shape;853;p46"/>
          <p:cNvSpPr/>
          <p:nvPr/>
        </p:nvSpPr>
        <p:spPr>
          <a:xfrm>
            <a:off x="4867124" y="2528213"/>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Mobile</a:t>
            </a:r>
            <a:endParaRPr sz="700">
              <a:solidFill>
                <a:schemeClr val="lt2"/>
              </a:solidFill>
              <a:latin typeface="Montserrat"/>
              <a:ea typeface="Montserrat"/>
              <a:cs typeface="Montserrat"/>
              <a:sym typeface="Montserrat"/>
            </a:endParaRPr>
          </a:p>
        </p:txBody>
      </p:sp>
      <p:cxnSp>
        <p:nvCxnSpPr>
          <p:cNvPr id="854" name="Google Shape;854;p46"/>
          <p:cNvCxnSpPr/>
          <p:nvPr/>
        </p:nvCxnSpPr>
        <p:spPr>
          <a:xfrm>
            <a:off x="4867124" y="2802538"/>
            <a:ext cx="1262400" cy="0"/>
          </a:xfrm>
          <a:prstGeom prst="straightConnector1">
            <a:avLst/>
          </a:prstGeom>
          <a:noFill/>
          <a:ln w="9525" cap="flat" cmpd="sng">
            <a:solidFill>
              <a:srgbClr val="B7B7B7"/>
            </a:solidFill>
            <a:prstDash val="solid"/>
            <a:round/>
            <a:headEnd type="none" w="med" len="med"/>
            <a:tailEnd type="none" w="med" len="med"/>
          </a:ln>
        </p:spPr>
      </p:cxnSp>
      <p:sp>
        <p:nvSpPr>
          <p:cNvPr id="855" name="Google Shape;855;p46"/>
          <p:cNvSpPr txBox="1"/>
          <p:nvPr/>
        </p:nvSpPr>
        <p:spPr>
          <a:xfrm>
            <a:off x="134850" y="2346875"/>
            <a:ext cx="1262400" cy="164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mandatory, check on save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entered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format should be checked for valid format</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Email max length = 50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Mobile max length = 15 chars</a:t>
            </a:r>
            <a:endParaRPr sz="700">
              <a:solidFill>
                <a:srgbClr val="00FF00"/>
              </a:solidFill>
              <a:latin typeface="Roboto"/>
              <a:ea typeface="Roboto"/>
              <a:cs typeface="Roboto"/>
              <a:sym typeface="Roboto"/>
            </a:endParaRPr>
          </a:p>
        </p:txBody>
      </p:sp>
      <p:cxnSp>
        <p:nvCxnSpPr>
          <p:cNvPr id="856" name="Google Shape;856;p46"/>
          <p:cNvCxnSpPr>
            <a:stCxn id="855" idx="3"/>
            <a:endCxn id="833" idx="2"/>
          </p:cNvCxnSpPr>
          <p:nvPr/>
        </p:nvCxnSpPr>
        <p:spPr>
          <a:xfrm rot="10800000" flipH="1">
            <a:off x="1397250" y="2658575"/>
            <a:ext cx="641700" cy="512400"/>
          </a:xfrm>
          <a:prstGeom prst="bentConnector3">
            <a:avLst>
              <a:gd name="adj1" fmla="val 50005"/>
            </a:avLst>
          </a:prstGeom>
          <a:noFill/>
          <a:ln w="9525" cap="flat" cmpd="sng">
            <a:solidFill>
              <a:schemeClr val="accent2"/>
            </a:solidFill>
            <a:prstDash val="solid"/>
            <a:round/>
            <a:headEnd type="none" w="med" len="med"/>
            <a:tailEnd type="none" w="med" len="med"/>
          </a:ln>
        </p:spPr>
      </p:cxnSp>
      <p:pic>
        <p:nvPicPr>
          <p:cNvPr id="857" name="Google Shape;857;p46"/>
          <p:cNvPicPr preferRelativeResize="0"/>
          <p:nvPr/>
        </p:nvPicPr>
        <p:blipFill>
          <a:blip r:embed="rId10">
            <a:alphaModFix/>
          </a:blip>
          <a:stretch>
            <a:fillRect/>
          </a:stretch>
        </p:blipFill>
        <p:spPr>
          <a:xfrm>
            <a:off x="68750" y="447275"/>
            <a:ext cx="191400" cy="19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61"/>
        <p:cNvGrpSpPr/>
        <p:nvPr/>
      </p:nvGrpSpPr>
      <p:grpSpPr>
        <a:xfrm>
          <a:off x="0" y="0"/>
          <a:ext cx="0" cy="0"/>
          <a:chOff x="0" y="0"/>
          <a:chExt cx="0" cy="0"/>
        </a:xfrm>
      </p:grpSpPr>
      <p:sp>
        <p:nvSpPr>
          <p:cNvPr id="862" name="Google Shape;862;p47"/>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863" name="Google Shape;863;p47"/>
          <p:cNvSpPr/>
          <p:nvPr/>
        </p:nvSpPr>
        <p:spPr>
          <a:xfrm>
            <a:off x="3431450" y="2036750"/>
            <a:ext cx="2796900" cy="10110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Deactivate user?</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r>
              <a:rPr lang="en" sz="700">
                <a:latin typeface="Montserrat"/>
                <a:ea typeface="Montserrat"/>
                <a:cs typeface="Montserrat"/>
                <a:sym typeface="Montserrat"/>
              </a:rPr>
              <a:t>Once inactive, the user will not be able to log in.</a:t>
            </a:r>
            <a:endParaRPr sz="700">
              <a:latin typeface="Montserrat"/>
              <a:ea typeface="Montserrat"/>
              <a:cs typeface="Montserrat"/>
              <a:sym typeface="Montserrat"/>
            </a:endParaRPr>
          </a:p>
        </p:txBody>
      </p:sp>
      <p:sp>
        <p:nvSpPr>
          <p:cNvPr id="864" name="Google Shape;864;p47"/>
          <p:cNvSpPr/>
          <p:nvPr/>
        </p:nvSpPr>
        <p:spPr>
          <a:xfrm>
            <a:off x="3495534" y="2754275"/>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C</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F</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M</a:t>
            </a:r>
            <a:endParaRPr sz="600">
              <a:solidFill>
                <a:schemeClr val="dk1"/>
              </a:solidFill>
              <a:latin typeface="Montserrat Medium"/>
              <a:ea typeface="Montserrat Medium"/>
              <a:cs typeface="Montserrat Medium"/>
              <a:sym typeface="Montserrat Medium"/>
            </a:endParaRPr>
          </a:p>
        </p:txBody>
      </p:sp>
      <p:sp>
        <p:nvSpPr>
          <p:cNvPr id="865" name="Google Shape;865;p47"/>
          <p:cNvSpPr/>
          <p:nvPr/>
        </p:nvSpPr>
        <p:spPr>
          <a:xfrm>
            <a:off x="4105126" y="2754275"/>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
        <p:nvSpPr>
          <p:cNvPr id="866" name="Google Shape;866;p47"/>
          <p:cNvSpPr txBox="1"/>
          <p:nvPr/>
        </p:nvSpPr>
        <p:spPr>
          <a:xfrm>
            <a:off x="6354650" y="4746250"/>
            <a:ext cx="2796900" cy="19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ID 20 Updated on July 15,2020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pic>
        <p:nvPicPr>
          <p:cNvPr id="179" name="Google Shape;179;p30"/>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180" name="Google Shape;180;p30"/>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3044950" y="473650"/>
            <a:ext cx="3045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3835650" y="3718116"/>
            <a:ext cx="1472700" cy="191400"/>
          </a:xfrm>
          <a:prstGeom prst="roundRect">
            <a:avLst>
              <a:gd name="adj" fmla="val 8002"/>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600">
                <a:solidFill>
                  <a:schemeClr val="dk1"/>
                </a:solidFill>
                <a:latin typeface="Montserrat"/>
                <a:ea typeface="Montserrat"/>
                <a:cs typeface="Montserrat"/>
                <a:sym typeface="Montserrat"/>
              </a:rPr>
              <a:t>Forgot Password?</a:t>
            </a:r>
            <a:endParaRPr sz="600">
              <a:solidFill>
                <a:schemeClr val="dk1"/>
              </a:solidFill>
              <a:latin typeface="Montserrat"/>
              <a:ea typeface="Montserrat"/>
              <a:cs typeface="Montserrat"/>
              <a:sym typeface="Montserrat"/>
            </a:endParaRPr>
          </a:p>
        </p:txBody>
      </p:sp>
      <p:sp>
        <p:nvSpPr>
          <p:cNvPr id="183" name="Google Shape;183;p30"/>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30"/>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85" name="Google Shape;185;p30"/>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Login : ID 2 Updated on July 15,2020 </a:t>
            </a:r>
            <a:endParaRPr sz="800"/>
          </a:p>
        </p:txBody>
      </p:sp>
      <p:sp>
        <p:nvSpPr>
          <p:cNvPr id="186" name="Google Shape;186;p30"/>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87" name="Google Shape;187;p30"/>
          <p:cNvSpPr txBox="1"/>
          <p:nvPr/>
        </p:nvSpPr>
        <p:spPr>
          <a:xfrm>
            <a:off x="3813050" y="3069000"/>
            <a:ext cx="15147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rgbClr val="F44336"/>
                </a:solidFill>
                <a:latin typeface="Montserrat"/>
                <a:ea typeface="Montserrat"/>
                <a:cs typeface="Montserrat"/>
                <a:sym typeface="Montserrat"/>
              </a:rPr>
              <a:t>Incorrect User ID or password</a:t>
            </a:r>
            <a:endParaRPr sz="500">
              <a:solidFill>
                <a:srgbClr val="F44336"/>
              </a:solidFill>
              <a:latin typeface="Montserrat"/>
              <a:ea typeface="Montserrat"/>
              <a:cs typeface="Montserrat"/>
              <a:sym typeface="Montserrat"/>
            </a:endParaRPr>
          </a:p>
        </p:txBody>
      </p:sp>
      <p:sp>
        <p:nvSpPr>
          <p:cNvPr id="188" name="Google Shape;188;p30"/>
          <p:cNvSpPr/>
          <p:nvPr/>
        </p:nvSpPr>
        <p:spPr>
          <a:xfrm>
            <a:off x="3816183"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rgbClr val="F44336"/>
                </a:solidFill>
                <a:latin typeface="Montserrat"/>
                <a:ea typeface="Montserrat"/>
                <a:cs typeface="Montserrat"/>
                <a:sym typeface="Montserrat"/>
              </a:rPr>
              <a:t>User ID *</a:t>
            </a:r>
            <a:endParaRPr sz="500">
              <a:solidFill>
                <a:srgbClr val="F44336"/>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cxnSp>
        <p:nvCxnSpPr>
          <p:cNvPr id="189" name="Google Shape;189;p30"/>
          <p:cNvCxnSpPr/>
          <p:nvPr/>
        </p:nvCxnSpPr>
        <p:spPr>
          <a:xfrm>
            <a:off x="3816183" y="2615047"/>
            <a:ext cx="1514700" cy="0"/>
          </a:xfrm>
          <a:prstGeom prst="straightConnector1">
            <a:avLst/>
          </a:prstGeom>
          <a:noFill/>
          <a:ln w="9525" cap="flat" cmpd="sng">
            <a:solidFill>
              <a:srgbClr val="F44336"/>
            </a:solidFill>
            <a:prstDash val="solid"/>
            <a:round/>
            <a:headEnd type="none" w="med" len="med"/>
            <a:tailEnd type="none" w="med" len="med"/>
          </a:ln>
        </p:spPr>
      </p:cxnSp>
      <p:sp>
        <p:nvSpPr>
          <p:cNvPr id="190" name="Google Shape;190;p30"/>
          <p:cNvSpPr/>
          <p:nvPr/>
        </p:nvSpPr>
        <p:spPr>
          <a:xfrm>
            <a:off x="3816183" y="28003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rgbClr val="F44336"/>
                </a:solidFill>
                <a:latin typeface="Montserrat"/>
                <a:ea typeface="Montserrat"/>
                <a:cs typeface="Montserrat"/>
                <a:sym typeface="Montserrat"/>
              </a:rPr>
              <a:t>Password *</a:t>
            </a:r>
            <a:endParaRPr sz="500">
              <a:solidFill>
                <a:srgbClr val="F44336"/>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a:t>
            </a:r>
            <a:endParaRPr sz="700">
              <a:solidFill>
                <a:schemeClr val="lt2"/>
              </a:solidFill>
              <a:latin typeface="Montserrat"/>
              <a:ea typeface="Montserrat"/>
              <a:cs typeface="Montserrat"/>
              <a:sym typeface="Montserrat"/>
            </a:endParaRPr>
          </a:p>
        </p:txBody>
      </p:sp>
      <p:cxnSp>
        <p:nvCxnSpPr>
          <p:cNvPr id="191" name="Google Shape;191;p30"/>
          <p:cNvCxnSpPr/>
          <p:nvPr/>
        </p:nvCxnSpPr>
        <p:spPr>
          <a:xfrm>
            <a:off x="3816183" y="3072247"/>
            <a:ext cx="1514700" cy="0"/>
          </a:xfrm>
          <a:prstGeom prst="straightConnector1">
            <a:avLst/>
          </a:prstGeom>
          <a:noFill/>
          <a:ln w="9525" cap="flat" cmpd="sng">
            <a:solidFill>
              <a:srgbClr val="F44336"/>
            </a:solidFill>
            <a:prstDash val="solid"/>
            <a:round/>
            <a:headEnd type="none" w="med" len="med"/>
            <a:tailEnd type="none" w="med" len="med"/>
          </a:ln>
        </p:spPr>
      </p:cxnSp>
      <p:sp>
        <p:nvSpPr>
          <p:cNvPr id="192" name="Google Shape;192;p30"/>
          <p:cNvSpPr/>
          <p:nvPr/>
        </p:nvSpPr>
        <p:spPr>
          <a:xfrm>
            <a:off x="3813132" y="3478450"/>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G</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endParaRPr sz="600">
              <a:solidFill>
                <a:srgbClr val="FFFFFF"/>
              </a:solidFill>
              <a:latin typeface="Montserrat Medium"/>
              <a:ea typeface="Montserrat Medium"/>
              <a:cs typeface="Montserrat Medium"/>
              <a:sym typeface="Montserrat Medium"/>
            </a:endParaRPr>
          </a:p>
        </p:txBody>
      </p:sp>
      <p:sp>
        <p:nvSpPr>
          <p:cNvPr id="193" name="Google Shape;193;p30"/>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cxnSp>
        <p:nvCxnSpPr>
          <p:cNvPr id="194" name="Google Shape;194;p30"/>
          <p:cNvCxnSpPr>
            <a:stCxn id="195" idx="1"/>
            <a:endCxn id="190" idx="0"/>
          </p:cNvCxnSpPr>
          <p:nvPr/>
        </p:nvCxnSpPr>
        <p:spPr>
          <a:xfrm flipH="1">
            <a:off x="5330800" y="1659500"/>
            <a:ext cx="1326000" cy="1274700"/>
          </a:xfrm>
          <a:prstGeom prst="bentConnector3">
            <a:avLst>
              <a:gd name="adj1" fmla="val 49997"/>
            </a:avLst>
          </a:prstGeom>
          <a:noFill/>
          <a:ln w="9525" cap="flat" cmpd="sng">
            <a:solidFill>
              <a:schemeClr val="accent2"/>
            </a:solidFill>
            <a:prstDash val="solid"/>
            <a:round/>
            <a:headEnd type="none" w="med" len="med"/>
            <a:tailEnd type="triangle" w="med" len="med"/>
          </a:ln>
        </p:spPr>
      </p:cxnSp>
      <p:sp>
        <p:nvSpPr>
          <p:cNvPr id="195" name="Google Shape;195;p30"/>
          <p:cNvSpPr txBox="1"/>
          <p:nvPr/>
        </p:nvSpPr>
        <p:spPr>
          <a:xfrm>
            <a:off x="6656800" y="1491050"/>
            <a:ext cx="1731900" cy="336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a:solidFill>
                  <a:srgbClr val="FFFFFF"/>
                </a:solidFill>
                <a:latin typeface="Roboto"/>
                <a:ea typeface="Roboto"/>
                <a:cs typeface="Roboto"/>
                <a:sym typeface="Roboto"/>
              </a:rPr>
              <a:t>Illustration of text field error state</a:t>
            </a:r>
            <a:endParaRPr sz="800">
              <a:solidFill>
                <a:srgbClr val="FFFFFF"/>
              </a:solidFill>
              <a:latin typeface="Roboto"/>
              <a:ea typeface="Roboto"/>
              <a:cs typeface="Roboto"/>
              <a:sym typeface="Roboto"/>
            </a:endParaRPr>
          </a:p>
        </p:txBody>
      </p:sp>
      <p:pic>
        <p:nvPicPr>
          <p:cNvPr id="196" name="Google Shape;196;p30"/>
          <p:cNvPicPr preferRelativeResize="0"/>
          <p:nvPr/>
        </p:nvPicPr>
        <p:blipFill>
          <a:blip r:embed="rId5">
            <a:alphaModFix/>
          </a:blip>
          <a:stretch>
            <a:fillRect/>
          </a:stretch>
        </p:blipFill>
        <p:spPr>
          <a:xfrm>
            <a:off x="5158300" y="2879438"/>
            <a:ext cx="109728" cy="109728"/>
          </a:xfrm>
          <a:prstGeom prst="rect">
            <a:avLst/>
          </a:prstGeom>
          <a:noFill/>
          <a:ln>
            <a:noFill/>
          </a:ln>
        </p:spPr>
      </p:pic>
      <p:pic>
        <p:nvPicPr>
          <p:cNvPr id="197" name="Google Shape;197;p30"/>
          <p:cNvPicPr preferRelativeResize="0"/>
          <p:nvPr/>
        </p:nvPicPr>
        <p:blipFill>
          <a:blip r:embed="rId5">
            <a:alphaModFix/>
          </a:blip>
          <a:stretch>
            <a:fillRect/>
          </a:stretch>
        </p:blipFill>
        <p:spPr>
          <a:xfrm>
            <a:off x="5158300" y="2424326"/>
            <a:ext cx="109728" cy="109728"/>
          </a:xfrm>
          <a:prstGeom prst="rect">
            <a:avLst/>
          </a:prstGeom>
          <a:noFill/>
          <a:ln>
            <a:noFill/>
          </a:ln>
        </p:spPr>
      </p:pic>
      <p:sp>
        <p:nvSpPr>
          <p:cNvPr id="198" name="Google Shape;198;p30"/>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 Updated on July 15,2020</a:t>
            </a:r>
            <a:endParaRPr>
              <a:solidFill>
                <a:srgbClr val="FFFFFF"/>
              </a:solidFill>
            </a:endParaRPr>
          </a:p>
        </p:txBody>
      </p:sp>
      <p:pic>
        <p:nvPicPr>
          <p:cNvPr id="199" name="Google Shape;199;p30"/>
          <p:cNvPicPr preferRelativeResize="0"/>
          <p:nvPr/>
        </p:nvPicPr>
        <p:blipFill>
          <a:blip r:embed="rId6">
            <a:alphaModFix/>
          </a:blip>
          <a:stretch>
            <a:fillRect/>
          </a:stretch>
        </p:blipFill>
        <p:spPr>
          <a:xfrm>
            <a:off x="4216400" y="767750"/>
            <a:ext cx="708000" cy="70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8"/>
          <p:cNvSpPr txBox="1">
            <a:spLocks noGrp="1"/>
          </p:cNvSpPr>
          <p:nvPr>
            <p:ph type="body" idx="1"/>
          </p:nvPr>
        </p:nvSpPr>
        <p:spPr>
          <a:xfrm>
            <a:off x="471900" y="1766675"/>
            <a:ext cx="7350600" cy="3321900"/>
          </a:xfrm>
          <a:prstGeom prst="rect">
            <a:avLst/>
          </a:prstGeom>
        </p:spPr>
        <p:txBody>
          <a:bodyPr spcFirstLastPara="1" wrap="square" lIns="0" tIns="91425" rIns="91425" bIns="91425" anchor="t" anchorCtr="0">
            <a:noAutofit/>
          </a:bodyPr>
          <a:lstStyle/>
          <a:p>
            <a:pPr marL="457200" lvl="0" indent="-285750" algn="l" rtl="0">
              <a:lnSpc>
                <a:spcPct val="100000"/>
              </a:lnSpc>
              <a:spcBef>
                <a:spcPts val="0"/>
              </a:spcBef>
              <a:spcAft>
                <a:spcPts val="0"/>
              </a:spcAft>
              <a:buClr>
                <a:srgbClr val="666666"/>
              </a:buClr>
              <a:buSzPts val="900"/>
              <a:buAutoNum type="arabicPeriod"/>
            </a:pPr>
            <a:r>
              <a:rPr lang="en" sz="900" b="1">
                <a:solidFill>
                  <a:schemeClr val="dk1"/>
                </a:solidFill>
              </a:rPr>
              <a:t>Page title : </a:t>
            </a:r>
            <a:r>
              <a:rPr lang="en" sz="900" b="1"/>
              <a:t>Users </a:t>
            </a:r>
            <a:endParaRPr sz="900" b="1"/>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Fields shown :</a:t>
            </a:r>
            <a:endParaRPr sz="900" b="1">
              <a:solidFill>
                <a:schemeClr val="dk1"/>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ID</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name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Role (</a:t>
            </a:r>
            <a:r>
              <a:rPr lang="en" sz="900" b="1">
                <a:solidFill>
                  <a:srgbClr val="666666"/>
                </a:solidFill>
              </a:rPr>
              <a:t>Health facility admin/ Physician/ Pharmacist/ Receptionist/ General employee</a:t>
            </a:r>
            <a:r>
              <a:rPr lang="en" sz="900">
                <a:solidFill>
                  <a:srgbClr val="666666"/>
                </a:solidFill>
              </a:rPr>
              <a:t>)</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 (</a:t>
            </a:r>
            <a:r>
              <a:rPr lang="en" sz="900" b="1">
                <a:solidFill>
                  <a:srgbClr val="666666"/>
                </a:solidFill>
              </a:rPr>
              <a:t>Active, Not yet activated, Password expired</a:t>
            </a:r>
            <a:r>
              <a:rPr lang="en" sz="900">
                <a:solidFill>
                  <a:srgbClr val="666666"/>
                </a:solidFill>
              </a:rPr>
              <a:t>)</a:t>
            </a:r>
            <a:endParaRPr sz="900">
              <a:solidFill>
                <a:srgbClr val="666666"/>
              </a:solidFill>
            </a:endParaRPr>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sort :</a:t>
            </a:r>
            <a:r>
              <a:rPr lang="en" sz="900" b="1"/>
              <a:t> </a:t>
            </a:r>
            <a:r>
              <a:rPr lang="en" sz="900">
                <a:solidFill>
                  <a:srgbClr val="666666"/>
                </a:solidFill>
              </a:rPr>
              <a:t>most recently added user</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Sortable fields :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ID</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User name</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Filters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Role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filter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All (all users)</a:t>
            </a:r>
            <a:r>
              <a:rPr lang="en" sz="800">
                <a:solidFill>
                  <a:schemeClr val="lt1"/>
                </a:solidFill>
              </a:rPr>
              <a:t>ID 1 Updated on July 15,2020 </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Pagination rule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Flexible pagination</a:t>
            </a:r>
            <a:r>
              <a:rPr lang="en" sz="900"/>
              <a:t> (</a:t>
            </a:r>
            <a:r>
              <a:rPr lang="en" sz="900" b="1"/>
              <a:t>10, 25, 50, 100</a:t>
            </a:r>
            <a:r>
              <a:rPr lang="en" sz="900"/>
              <a:t>)</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Search fields placeholder text :</a:t>
            </a:r>
            <a:endParaRPr sz="900" b="1"/>
          </a:p>
          <a:p>
            <a:pPr marL="914400" lvl="1" indent="-285750" algn="l" rtl="0">
              <a:lnSpc>
                <a:spcPct val="100000"/>
              </a:lnSpc>
              <a:spcBef>
                <a:spcPts val="0"/>
              </a:spcBef>
              <a:spcAft>
                <a:spcPts val="0"/>
              </a:spcAft>
              <a:buClr>
                <a:srgbClr val="666666"/>
              </a:buClr>
              <a:buSzPts val="900"/>
              <a:buAutoNum type="alphaLcPeriod"/>
            </a:pPr>
            <a:r>
              <a:rPr lang="en" sz="900" b="1">
                <a:solidFill>
                  <a:srgbClr val="666666"/>
                </a:solidFill>
              </a:rPr>
              <a:t>Search by User ID or name</a:t>
            </a:r>
            <a:endParaRPr sz="900" b="1"/>
          </a:p>
          <a:p>
            <a:pPr marL="457200" lvl="0" indent="-285750" algn="l" rtl="0">
              <a:lnSpc>
                <a:spcPct val="100000"/>
              </a:lnSpc>
              <a:spcBef>
                <a:spcPts val="400"/>
              </a:spcBef>
              <a:spcAft>
                <a:spcPts val="400"/>
              </a:spcAft>
              <a:buClr>
                <a:srgbClr val="666666"/>
              </a:buClr>
              <a:buSzPts val="900"/>
              <a:buAutoNum type="arabicPeriod"/>
            </a:pPr>
            <a:r>
              <a:rPr lang="en" sz="900" b="1">
                <a:solidFill>
                  <a:schemeClr val="dk1"/>
                </a:solidFill>
              </a:rPr>
              <a:t>Download</a:t>
            </a:r>
            <a:endParaRPr sz="900" b="1"/>
          </a:p>
        </p:txBody>
      </p:sp>
      <p:sp>
        <p:nvSpPr>
          <p:cNvPr id="872" name="Google Shape;872;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Country Admin : User list view</a:t>
            </a:r>
            <a:endParaRPr sz="3000"/>
          </a:p>
        </p:txBody>
      </p:sp>
      <p:sp>
        <p:nvSpPr>
          <p:cNvPr id="873" name="Google Shape;873;p4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874" name="Google Shape;874;p48"/>
          <p:cNvSpPr txBox="1"/>
          <p:nvPr/>
        </p:nvSpPr>
        <p:spPr>
          <a:xfrm>
            <a:off x="7010050" y="4455775"/>
            <a:ext cx="20622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ID 21 Updated on July 15,2020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78"/>
        <p:cNvGrpSpPr/>
        <p:nvPr/>
      </p:nvGrpSpPr>
      <p:grpSpPr>
        <a:xfrm>
          <a:off x="0" y="0"/>
          <a:ext cx="0" cy="0"/>
          <a:chOff x="0" y="0"/>
          <a:chExt cx="0" cy="0"/>
        </a:xfrm>
      </p:grpSpPr>
      <p:sp>
        <p:nvSpPr>
          <p:cNvPr id="879" name="Google Shape;879;p49"/>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0" name="Google Shape;880;p49"/>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8388725" y="1061026"/>
            <a:ext cx="503400" cy="191400"/>
          </a:xfrm>
          <a:prstGeom prst="roundRect">
            <a:avLst>
              <a:gd name="adj" fmla="val 13899"/>
            </a:avLst>
          </a:prstGeom>
          <a:solidFill>
            <a:schemeClr val="accent1"/>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sp>
        <p:nvSpPr>
          <p:cNvPr id="882" name="Google Shape;882;p49"/>
          <p:cNvSpPr/>
          <p:nvPr/>
        </p:nvSpPr>
        <p:spPr>
          <a:xfrm>
            <a:off x="2112800" y="2406425"/>
            <a:ext cx="6629400" cy="27024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49"/>
          <p:cNvPicPr preferRelativeResize="0"/>
          <p:nvPr/>
        </p:nvPicPr>
        <p:blipFill>
          <a:blip r:embed="rId3">
            <a:alphaModFix/>
          </a:blip>
          <a:stretch>
            <a:fillRect/>
          </a:stretch>
        </p:blipFill>
        <p:spPr>
          <a:xfrm>
            <a:off x="8439035" y="1105111"/>
            <a:ext cx="109728" cy="109728"/>
          </a:xfrm>
          <a:prstGeom prst="rect">
            <a:avLst/>
          </a:prstGeom>
          <a:noFill/>
          <a:ln>
            <a:noFill/>
          </a:ln>
        </p:spPr>
      </p:pic>
      <p:sp>
        <p:nvSpPr>
          <p:cNvPr id="884" name="Google Shape;884;p49"/>
          <p:cNvSpPr txBox="1"/>
          <p:nvPr/>
        </p:nvSpPr>
        <p:spPr>
          <a:xfrm>
            <a:off x="2109425" y="21553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graphicFrame>
        <p:nvGraphicFramePr>
          <p:cNvPr id="885" name="Google Shape;885;p49"/>
          <p:cNvGraphicFramePr/>
          <p:nvPr/>
        </p:nvGraphicFramePr>
        <p:xfrm>
          <a:off x="2112081" y="2406431"/>
          <a:ext cx="6625550" cy="2847975"/>
        </p:xfrm>
        <a:graphic>
          <a:graphicData uri="http://schemas.openxmlformats.org/drawingml/2006/table">
            <a:tbl>
              <a:tblPr>
                <a:noFill/>
                <a:tableStyleId>{5989E147-56C3-41E5-873C-5E7CCDD24F79}</a:tableStyleId>
              </a:tblPr>
              <a:tblGrid>
                <a:gridCol w="1000875">
                  <a:extLst>
                    <a:ext uri="{9D8B030D-6E8A-4147-A177-3AD203B41FA5}">
                      <a16:colId xmlns:a16="http://schemas.microsoft.com/office/drawing/2014/main" val="20000"/>
                    </a:ext>
                  </a:extLst>
                </a:gridCol>
                <a:gridCol w="1588125">
                  <a:extLst>
                    <a:ext uri="{9D8B030D-6E8A-4147-A177-3AD203B41FA5}">
                      <a16:colId xmlns:a16="http://schemas.microsoft.com/office/drawing/2014/main" val="20001"/>
                    </a:ext>
                  </a:extLst>
                </a:gridCol>
                <a:gridCol w="1571000">
                  <a:extLst>
                    <a:ext uri="{9D8B030D-6E8A-4147-A177-3AD203B41FA5}">
                      <a16:colId xmlns:a16="http://schemas.microsoft.com/office/drawing/2014/main" val="20002"/>
                    </a:ext>
                  </a:extLst>
                </a:gridCol>
                <a:gridCol w="1571000">
                  <a:extLst>
                    <a:ext uri="{9D8B030D-6E8A-4147-A177-3AD203B41FA5}">
                      <a16:colId xmlns:a16="http://schemas.microsoft.com/office/drawing/2014/main" val="20003"/>
                    </a:ext>
                  </a:extLst>
                </a:gridCol>
                <a:gridCol w="894550">
                  <a:extLst>
                    <a:ext uri="{9D8B030D-6E8A-4147-A177-3AD203B41FA5}">
                      <a16:colId xmlns:a16="http://schemas.microsoft.com/office/drawing/2014/main" val="20004"/>
                    </a:ext>
                  </a:extLst>
                </a:gridCol>
              </a:tblGrid>
              <a:tr h="270950">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User ID</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Full name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User role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Health facility</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Status</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 SINGH, Tarun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KUMAR, Devender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GARG, Sushil Kumar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PAUL, Chiranjeet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Password expired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SEKSARIA, Sanjeev</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USER006</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CHANDRA, Gautam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USER007</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RANADE, Surender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GANESH, Sree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CHATTERJEE, Chinmay</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General employee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SAHA, Barun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cxnSp>
        <p:nvCxnSpPr>
          <p:cNvPr id="886" name="Google Shape;886;p49"/>
          <p:cNvCxnSpPr/>
          <p:nvPr/>
        </p:nvCxnSpPr>
        <p:spPr>
          <a:xfrm>
            <a:off x="2109425" y="2351633"/>
            <a:ext cx="6629400" cy="0"/>
          </a:xfrm>
          <a:prstGeom prst="straightConnector1">
            <a:avLst/>
          </a:prstGeom>
          <a:noFill/>
          <a:ln w="9525" cap="flat" cmpd="sng">
            <a:solidFill>
              <a:srgbClr val="9E9E9E"/>
            </a:solidFill>
            <a:prstDash val="solid"/>
            <a:round/>
            <a:headEnd type="none" w="med" len="med"/>
            <a:tailEnd type="none" w="med" len="med"/>
          </a:ln>
        </p:spPr>
      </p:cxnSp>
      <p:pic>
        <p:nvPicPr>
          <p:cNvPr id="887" name="Google Shape;887;p49"/>
          <p:cNvPicPr preferRelativeResize="0"/>
          <p:nvPr/>
        </p:nvPicPr>
        <p:blipFill>
          <a:blip r:embed="rId4">
            <a:alphaModFix/>
          </a:blip>
          <a:stretch>
            <a:fillRect/>
          </a:stretch>
        </p:blipFill>
        <p:spPr>
          <a:xfrm>
            <a:off x="2112070" y="2174748"/>
            <a:ext cx="109728" cy="109728"/>
          </a:xfrm>
          <a:prstGeom prst="rect">
            <a:avLst/>
          </a:prstGeom>
          <a:noFill/>
          <a:ln>
            <a:noFill/>
          </a:ln>
        </p:spPr>
      </p:pic>
      <p:sp>
        <p:nvSpPr>
          <p:cNvPr id="888" name="Google Shape;888;p49"/>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9"/>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890" name="Google Shape;890;p49"/>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892" name="Google Shape;892;p49"/>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893" name="Google Shape;893;p49"/>
          <p:cNvPicPr preferRelativeResize="0"/>
          <p:nvPr/>
        </p:nvPicPr>
        <p:blipFill>
          <a:blip r:embed="rId5">
            <a:alphaModFix/>
          </a:blip>
          <a:stretch>
            <a:fillRect/>
          </a:stretch>
        </p:blipFill>
        <p:spPr>
          <a:xfrm>
            <a:off x="79975" y="814087"/>
            <a:ext cx="109728" cy="109728"/>
          </a:xfrm>
          <a:prstGeom prst="rect">
            <a:avLst/>
          </a:prstGeom>
          <a:noFill/>
          <a:ln>
            <a:noFill/>
          </a:ln>
        </p:spPr>
      </p:pic>
      <p:sp>
        <p:nvSpPr>
          <p:cNvPr id="894" name="Google Shape;894;p49"/>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895" name="Google Shape;895;p49"/>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896" name="Google Shape;896;p49"/>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txBox="1">
            <a:spLocks noGrp="1"/>
          </p:cNvSpPr>
          <p:nvPr>
            <p:ph type="title" idx="4294967295"/>
          </p:nvPr>
        </p:nvSpPr>
        <p:spPr>
          <a:xfrm>
            <a:off x="189700" y="4952100"/>
            <a:ext cx="37956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User List: Super admin  </a:t>
            </a:r>
            <a:endParaRPr sz="800"/>
          </a:p>
        </p:txBody>
      </p:sp>
      <p:pic>
        <p:nvPicPr>
          <p:cNvPr id="898" name="Google Shape;898;p49"/>
          <p:cNvPicPr preferRelativeResize="0"/>
          <p:nvPr/>
        </p:nvPicPr>
        <p:blipFill>
          <a:blip r:embed="rId6">
            <a:alphaModFix/>
          </a:blip>
          <a:stretch>
            <a:fillRect/>
          </a:stretch>
        </p:blipFill>
        <p:spPr>
          <a:xfrm>
            <a:off x="55733" y="4985650"/>
            <a:ext cx="123050" cy="123050"/>
          </a:xfrm>
          <a:prstGeom prst="rect">
            <a:avLst/>
          </a:prstGeom>
          <a:noFill/>
          <a:ln>
            <a:noFill/>
          </a:ln>
        </p:spPr>
      </p:pic>
      <p:sp>
        <p:nvSpPr>
          <p:cNvPr id="899" name="Google Shape;899;p49"/>
          <p:cNvSpPr txBox="1"/>
          <p:nvPr/>
        </p:nvSpPr>
        <p:spPr>
          <a:xfrm>
            <a:off x="2083625" y="988525"/>
            <a:ext cx="1385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Users</a:t>
            </a:r>
            <a:endParaRPr sz="1000">
              <a:solidFill>
                <a:schemeClr val="lt1"/>
              </a:solidFill>
              <a:latin typeface="Montserrat Medium"/>
              <a:ea typeface="Montserrat Medium"/>
              <a:cs typeface="Montserrat Medium"/>
              <a:sym typeface="Montserrat Medium"/>
            </a:endParaRPr>
          </a:p>
        </p:txBody>
      </p:sp>
      <p:pic>
        <p:nvPicPr>
          <p:cNvPr id="900" name="Google Shape;900;p49"/>
          <p:cNvPicPr preferRelativeResize="0"/>
          <p:nvPr/>
        </p:nvPicPr>
        <p:blipFill>
          <a:blip r:embed="rId7">
            <a:alphaModFix/>
          </a:blip>
          <a:stretch>
            <a:fillRect/>
          </a:stretch>
        </p:blipFill>
        <p:spPr>
          <a:xfrm>
            <a:off x="1890861" y="1064287"/>
            <a:ext cx="191400" cy="191400"/>
          </a:xfrm>
          <a:prstGeom prst="rect">
            <a:avLst/>
          </a:prstGeom>
          <a:noFill/>
          <a:ln>
            <a:noFill/>
          </a:ln>
        </p:spPr>
      </p:pic>
      <p:sp>
        <p:nvSpPr>
          <p:cNvPr id="901" name="Google Shape;901;p49"/>
          <p:cNvSpPr txBox="1"/>
          <p:nvPr/>
        </p:nvSpPr>
        <p:spPr>
          <a:xfrm>
            <a:off x="4959788" y="6000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Country admin can create only Health facility admin </a:t>
            </a:r>
            <a:endParaRPr sz="700">
              <a:solidFill>
                <a:srgbClr val="FFFFFF"/>
              </a:solidFill>
              <a:latin typeface="Roboto"/>
              <a:ea typeface="Roboto"/>
              <a:cs typeface="Roboto"/>
              <a:sym typeface="Roboto"/>
            </a:endParaRPr>
          </a:p>
        </p:txBody>
      </p:sp>
      <p:cxnSp>
        <p:nvCxnSpPr>
          <p:cNvPr id="902" name="Google Shape;902;p49"/>
          <p:cNvCxnSpPr>
            <a:stCxn id="901" idx="3"/>
            <a:endCxn id="881" idx="0"/>
          </p:cNvCxnSpPr>
          <p:nvPr/>
        </p:nvCxnSpPr>
        <p:spPr>
          <a:xfrm>
            <a:off x="6080288" y="871550"/>
            <a:ext cx="2560200" cy="189600"/>
          </a:xfrm>
          <a:prstGeom prst="bentConnector2">
            <a:avLst/>
          </a:prstGeom>
          <a:noFill/>
          <a:ln w="9525" cap="flat" cmpd="sng">
            <a:solidFill>
              <a:schemeClr val="dk2"/>
            </a:solidFill>
            <a:prstDash val="solid"/>
            <a:round/>
            <a:headEnd type="none" w="med" len="med"/>
            <a:tailEnd type="triangle" w="med" len="med"/>
          </a:ln>
        </p:spPr>
      </p:cxnSp>
      <p:cxnSp>
        <p:nvCxnSpPr>
          <p:cNvPr id="903" name="Google Shape;903;p49"/>
          <p:cNvCxnSpPr>
            <a:stCxn id="904" idx="3"/>
          </p:cNvCxnSpPr>
          <p:nvPr/>
        </p:nvCxnSpPr>
        <p:spPr>
          <a:xfrm rot="10800000" flipH="1">
            <a:off x="1198050" y="2776550"/>
            <a:ext cx="2003400" cy="290100"/>
          </a:xfrm>
          <a:prstGeom prst="bentConnector3">
            <a:avLst>
              <a:gd name="adj1" fmla="val 85375"/>
            </a:avLst>
          </a:prstGeom>
          <a:noFill/>
          <a:ln w="9525" cap="flat" cmpd="sng">
            <a:solidFill>
              <a:schemeClr val="accent2"/>
            </a:solidFill>
            <a:prstDash val="solid"/>
            <a:round/>
            <a:headEnd type="none" w="med" len="med"/>
            <a:tailEnd type="triangle" w="med" len="med"/>
          </a:ln>
        </p:spPr>
      </p:cxnSp>
      <p:sp>
        <p:nvSpPr>
          <p:cNvPr id="904" name="Google Shape;904;p49"/>
          <p:cNvSpPr txBox="1"/>
          <p:nvPr/>
        </p:nvSpPr>
        <p:spPr>
          <a:xfrm>
            <a:off x="77550" y="2850050"/>
            <a:ext cx="1120500" cy="4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Click user’s name to navigate to user details</a:t>
            </a:r>
            <a:endParaRPr sz="700">
              <a:solidFill>
                <a:srgbClr val="FFFFFF"/>
              </a:solidFill>
              <a:latin typeface="Roboto"/>
              <a:ea typeface="Roboto"/>
              <a:cs typeface="Roboto"/>
              <a:sym typeface="Roboto"/>
            </a:endParaRPr>
          </a:p>
        </p:txBody>
      </p:sp>
      <p:sp>
        <p:nvSpPr>
          <p:cNvPr id="905" name="Google Shape;905;p49"/>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906" name="Google Shape;906;p49"/>
          <p:cNvPicPr preferRelativeResize="0"/>
          <p:nvPr/>
        </p:nvPicPr>
        <p:blipFill>
          <a:blip r:embed="rId8">
            <a:alphaModFix amt="70000"/>
          </a:blip>
          <a:stretch>
            <a:fillRect/>
          </a:stretch>
        </p:blipFill>
        <p:spPr>
          <a:xfrm>
            <a:off x="8957846" y="480251"/>
            <a:ext cx="146304" cy="146319"/>
          </a:xfrm>
          <a:prstGeom prst="rect">
            <a:avLst/>
          </a:prstGeom>
          <a:noFill/>
          <a:ln>
            <a:noFill/>
          </a:ln>
        </p:spPr>
      </p:pic>
      <p:grpSp>
        <p:nvGrpSpPr>
          <p:cNvPr id="907" name="Google Shape;907;p49"/>
          <p:cNvGrpSpPr/>
          <p:nvPr/>
        </p:nvGrpSpPr>
        <p:grpSpPr>
          <a:xfrm>
            <a:off x="6400800" y="1064275"/>
            <a:ext cx="777300" cy="191400"/>
            <a:chOff x="7470900" y="1064275"/>
            <a:chExt cx="777300" cy="191400"/>
          </a:xfrm>
        </p:grpSpPr>
        <p:sp>
          <p:nvSpPr>
            <p:cNvPr id="908" name="Google Shape;908;p49"/>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909" name="Google Shape;909;p49"/>
            <p:cNvPicPr preferRelativeResize="0"/>
            <p:nvPr/>
          </p:nvPicPr>
          <p:blipFill>
            <a:blip r:embed="rId9">
              <a:alphaModFix/>
            </a:blip>
            <a:stretch>
              <a:fillRect/>
            </a:stretch>
          </p:blipFill>
          <p:spPr>
            <a:xfrm>
              <a:off x="7525512" y="1105116"/>
              <a:ext cx="109728" cy="109728"/>
            </a:xfrm>
            <a:prstGeom prst="rect">
              <a:avLst/>
            </a:prstGeom>
            <a:noFill/>
            <a:ln>
              <a:noFill/>
            </a:ln>
          </p:spPr>
        </p:pic>
      </p:grpSp>
      <p:sp>
        <p:nvSpPr>
          <p:cNvPr id="910" name="Google Shape;910;p49"/>
          <p:cNvSpPr txBox="1">
            <a:spLocks noGrp="1"/>
          </p:cNvSpPr>
          <p:nvPr>
            <p:ph type="sldNum" idx="12"/>
          </p:nvPr>
        </p:nvSpPr>
        <p:spPr>
          <a:xfrm>
            <a:off x="8595300" y="0"/>
            <a:ext cx="548700" cy="1770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fld id="{00000000-1234-1234-1234-123412341234}" type="slidenum">
              <a:rPr lang="en" sz="800"/>
              <a:t>21</a:t>
            </a:fld>
            <a:endParaRPr sz="800"/>
          </a:p>
        </p:txBody>
      </p:sp>
      <p:sp>
        <p:nvSpPr>
          <p:cNvPr id="911" name="Google Shape;911;p49"/>
          <p:cNvSpPr/>
          <p:nvPr/>
        </p:nvSpPr>
        <p:spPr>
          <a:xfrm>
            <a:off x="7298900" y="1064275"/>
            <a:ext cx="9492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BULK UPLOAD</a:t>
            </a:r>
            <a:endParaRPr sz="600">
              <a:solidFill>
                <a:srgbClr val="FFFFFF"/>
              </a:solidFill>
              <a:latin typeface="Montserrat Medium"/>
              <a:ea typeface="Montserrat Medium"/>
              <a:cs typeface="Montserrat Medium"/>
              <a:sym typeface="Montserrat Medium"/>
            </a:endParaRPr>
          </a:p>
        </p:txBody>
      </p:sp>
      <p:pic>
        <p:nvPicPr>
          <p:cNvPr id="912" name="Google Shape;912;p49"/>
          <p:cNvPicPr preferRelativeResize="0"/>
          <p:nvPr/>
        </p:nvPicPr>
        <p:blipFill>
          <a:blip r:embed="rId9">
            <a:alphaModFix/>
          </a:blip>
          <a:stretch>
            <a:fillRect/>
          </a:stretch>
        </p:blipFill>
        <p:spPr>
          <a:xfrm rot="10800000">
            <a:off x="7379137" y="1103853"/>
            <a:ext cx="109728" cy="109728"/>
          </a:xfrm>
          <a:prstGeom prst="rect">
            <a:avLst/>
          </a:prstGeom>
          <a:noFill/>
          <a:ln>
            <a:noFill/>
          </a:ln>
        </p:spPr>
      </p:pic>
      <p:sp>
        <p:nvSpPr>
          <p:cNvPr id="913" name="Google Shape;913;p49"/>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22 Updated on July 23, 2020</a:t>
            </a:r>
            <a:endParaRPr>
              <a:solidFill>
                <a:srgbClr val="FFFFFF"/>
              </a:solidFill>
            </a:endParaRPr>
          </a:p>
        </p:txBody>
      </p:sp>
      <p:cxnSp>
        <p:nvCxnSpPr>
          <p:cNvPr id="914" name="Google Shape;914;p49"/>
          <p:cNvCxnSpPr>
            <a:stCxn id="915" idx="3"/>
            <a:endCxn id="916" idx="1"/>
          </p:cNvCxnSpPr>
          <p:nvPr/>
        </p:nvCxnSpPr>
        <p:spPr>
          <a:xfrm rot="10800000" flipH="1">
            <a:off x="1198050" y="1755238"/>
            <a:ext cx="911400" cy="93900"/>
          </a:xfrm>
          <a:prstGeom prst="bentConnector3">
            <a:avLst>
              <a:gd name="adj1" fmla="val 49999"/>
            </a:avLst>
          </a:prstGeom>
          <a:noFill/>
          <a:ln w="9525" cap="flat" cmpd="sng">
            <a:solidFill>
              <a:schemeClr val="accent2"/>
            </a:solidFill>
            <a:prstDash val="solid"/>
            <a:round/>
            <a:headEnd type="none" w="med" len="med"/>
            <a:tailEnd type="triangle" w="med" len="med"/>
          </a:ln>
        </p:spPr>
      </p:cxnSp>
      <p:sp>
        <p:nvSpPr>
          <p:cNvPr id="915" name="Google Shape;915;p49"/>
          <p:cNvSpPr txBox="1"/>
          <p:nvPr/>
        </p:nvSpPr>
        <p:spPr>
          <a:xfrm>
            <a:off x="77550" y="1285138"/>
            <a:ext cx="1120500" cy="112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By default all the checkboxes are selected.</a:t>
            </a: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can deselect any checkbox and the status or user role  deselected will not be displayed in the list</a:t>
            </a:r>
            <a:endParaRPr sz="700">
              <a:solidFill>
                <a:srgbClr val="FFFFFF"/>
              </a:solidFill>
              <a:latin typeface="Roboto"/>
              <a:ea typeface="Roboto"/>
              <a:cs typeface="Roboto"/>
              <a:sym typeface="Roboto"/>
            </a:endParaRPr>
          </a:p>
        </p:txBody>
      </p:sp>
      <p:sp>
        <p:nvSpPr>
          <p:cNvPr id="916" name="Google Shape;916;p49"/>
          <p:cNvSpPr txBox="1"/>
          <p:nvPr/>
        </p:nvSpPr>
        <p:spPr>
          <a:xfrm>
            <a:off x="2109425" y="16668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sp>
        <p:nvSpPr>
          <p:cNvPr id="917" name="Google Shape;917;p49"/>
          <p:cNvSpPr txBox="1"/>
          <p:nvPr/>
        </p:nvSpPr>
        <p:spPr>
          <a:xfrm>
            <a:off x="2697480" y="1666800"/>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918" name="Google Shape;918;p49"/>
          <p:cNvSpPr txBox="1"/>
          <p:nvPr/>
        </p:nvSpPr>
        <p:spPr>
          <a:xfrm>
            <a:off x="3298150" y="1665425"/>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sp>
        <p:nvSpPr>
          <p:cNvPr id="919" name="Google Shape;919;p49"/>
          <p:cNvSpPr txBox="1"/>
          <p:nvPr/>
        </p:nvSpPr>
        <p:spPr>
          <a:xfrm>
            <a:off x="3981750" y="1665425"/>
            <a:ext cx="661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Not yet activated</a:t>
            </a:r>
            <a:endParaRPr sz="600">
              <a:solidFill>
                <a:srgbClr val="636363"/>
              </a:solidFill>
              <a:latin typeface="Montserrat Light"/>
              <a:ea typeface="Montserrat Light"/>
              <a:cs typeface="Montserrat Light"/>
              <a:sym typeface="Montserrat Light"/>
            </a:endParaRPr>
          </a:p>
        </p:txBody>
      </p:sp>
      <p:pic>
        <p:nvPicPr>
          <p:cNvPr id="920" name="Google Shape;920;p49"/>
          <p:cNvPicPr preferRelativeResize="0"/>
          <p:nvPr/>
        </p:nvPicPr>
        <p:blipFill>
          <a:blip r:embed="rId10">
            <a:alphaModFix/>
          </a:blip>
          <a:stretch>
            <a:fillRect/>
          </a:stretch>
        </p:blipFill>
        <p:spPr>
          <a:xfrm>
            <a:off x="2559859" y="1696264"/>
            <a:ext cx="109728" cy="109728"/>
          </a:xfrm>
          <a:prstGeom prst="rect">
            <a:avLst/>
          </a:prstGeom>
          <a:noFill/>
          <a:ln>
            <a:noFill/>
          </a:ln>
        </p:spPr>
      </p:pic>
      <p:sp>
        <p:nvSpPr>
          <p:cNvPr id="921" name="Google Shape;921;p49"/>
          <p:cNvSpPr txBox="1"/>
          <p:nvPr/>
        </p:nvSpPr>
        <p:spPr>
          <a:xfrm>
            <a:off x="2109425" y="18954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User role</a:t>
            </a:r>
            <a:endParaRPr sz="600">
              <a:solidFill>
                <a:srgbClr val="636363"/>
              </a:solidFill>
              <a:latin typeface="Montserrat Light"/>
              <a:ea typeface="Montserrat Light"/>
              <a:cs typeface="Montserrat Light"/>
              <a:sym typeface="Montserrat Light"/>
            </a:endParaRPr>
          </a:p>
        </p:txBody>
      </p:sp>
      <p:sp>
        <p:nvSpPr>
          <p:cNvPr id="922" name="Google Shape;922;p49"/>
          <p:cNvSpPr txBox="1"/>
          <p:nvPr/>
        </p:nvSpPr>
        <p:spPr>
          <a:xfrm>
            <a:off x="2688550" y="1894025"/>
            <a:ext cx="795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Health facility admin</a:t>
            </a:r>
            <a:endParaRPr sz="600">
              <a:solidFill>
                <a:srgbClr val="636363"/>
              </a:solidFill>
              <a:latin typeface="Montserrat Light"/>
              <a:ea typeface="Montserrat Light"/>
              <a:cs typeface="Montserrat Light"/>
              <a:sym typeface="Montserrat Light"/>
            </a:endParaRPr>
          </a:p>
        </p:txBody>
      </p:sp>
      <p:sp>
        <p:nvSpPr>
          <p:cNvPr id="923" name="Google Shape;923;p49"/>
          <p:cNvSpPr txBox="1"/>
          <p:nvPr/>
        </p:nvSpPr>
        <p:spPr>
          <a:xfrm>
            <a:off x="3804950" y="1894025"/>
            <a:ext cx="406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Physician</a:t>
            </a:r>
            <a:endParaRPr sz="600">
              <a:solidFill>
                <a:srgbClr val="636363"/>
              </a:solidFill>
              <a:latin typeface="Montserrat Light"/>
              <a:ea typeface="Montserrat Light"/>
              <a:cs typeface="Montserrat Light"/>
              <a:sym typeface="Montserrat Light"/>
            </a:endParaRPr>
          </a:p>
        </p:txBody>
      </p:sp>
      <p:sp>
        <p:nvSpPr>
          <p:cNvPr id="924" name="Google Shape;924;p49"/>
          <p:cNvSpPr txBox="1"/>
          <p:nvPr/>
        </p:nvSpPr>
        <p:spPr>
          <a:xfrm>
            <a:off x="4542200" y="1894025"/>
            <a:ext cx="468600" cy="177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Pharmacist</a:t>
            </a:r>
            <a:endParaRPr sz="600">
              <a:solidFill>
                <a:srgbClr val="636363"/>
              </a:solidFill>
              <a:latin typeface="Montserrat Light"/>
              <a:ea typeface="Montserrat Light"/>
              <a:cs typeface="Montserrat Light"/>
              <a:sym typeface="Montserrat Light"/>
            </a:endParaRPr>
          </a:p>
        </p:txBody>
      </p:sp>
      <p:sp>
        <p:nvSpPr>
          <p:cNvPr id="925" name="Google Shape;925;p49"/>
          <p:cNvSpPr txBox="1"/>
          <p:nvPr/>
        </p:nvSpPr>
        <p:spPr>
          <a:xfrm>
            <a:off x="5316450" y="1894025"/>
            <a:ext cx="4995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Receptionist</a:t>
            </a:r>
            <a:endParaRPr sz="600">
              <a:solidFill>
                <a:srgbClr val="636363"/>
              </a:solidFill>
              <a:latin typeface="Montserrat Light"/>
              <a:ea typeface="Montserrat Light"/>
              <a:cs typeface="Montserrat Light"/>
              <a:sym typeface="Montserrat Light"/>
            </a:endParaRPr>
          </a:p>
        </p:txBody>
      </p:sp>
      <p:pic>
        <p:nvPicPr>
          <p:cNvPr id="926" name="Google Shape;926;p49"/>
          <p:cNvPicPr preferRelativeResize="0"/>
          <p:nvPr/>
        </p:nvPicPr>
        <p:blipFill>
          <a:blip r:embed="rId10">
            <a:alphaModFix/>
          </a:blip>
          <a:stretch>
            <a:fillRect/>
          </a:stretch>
        </p:blipFill>
        <p:spPr>
          <a:xfrm>
            <a:off x="2559859" y="1924864"/>
            <a:ext cx="109728" cy="109728"/>
          </a:xfrm>
          <a:prstGeom prst="rect">
            <a:avLst/>
          </a:prstGeom>
          <a:noFill/>
          <a:ln>
            <a:noFill/>
          </a:ln>
        </p:spPr>
      </p:pic>
      <p:sp>
        <p:nvSpPr>
          <p:cNvPr id="927" name="Google Shape;927;p49"/>
          <p:cNvSpPr txBox="1"/>
          <p:nvPr/>
        </p:nvSpPr>
        <p:spPr>
          <a:xfrm>
            <a:off x="6154651" y="1894025"/>
            <a:ext cx="739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General employee</a:t>
            </a:r>
            <a:endParaRPr sz="600">
              <a:solidFill>
                <a:srgbClr val="636363"/>
              </a:solidFill>
              <a:latin typeface="Montserrat Light"/>
              <a:ea typeface="Montserrat Light"/>
              <a:cs typeface="Montserrat Light"/>
              <a:sym typeface="Montserrat Light"/>
            </a:endParaRPr>
          </a:p>
        </p:txBody>
      </p:sp>
      <p:pic>
        <p:nvPicPr>
          <p:cNvPr id="928" name="Google Shape;928;p49"/>
          <p:cNvPicPr preferRelativeResize="0"/>
          <p:nvPr/>
        </p:nvPicPr>
        <p:blipFill>
          <a:blip r:embed="rId10">
            <a:alphaModFix/>
          </a:blip>
          <a:stretch>
            <a:fillRect/>
          </a:stretch>
        </p:blipFill>
        <p:spPr>
          <a:xfrm>
            <a:off x="3154680" y="1696264"/>
            <a:ext cx="109728" cy="109728"/>
          </a:xfrm>
          <a:prstGeom prst="rect">
            <a:avLst/>
          </a:prstGeom>
          <a:noFill/>
          <a:ln>
            <a:noFill/>
          </a:ln>
        </p:spPr>
      </p:pic>
      <p:pic>
        <p:nvPicPr>
          <p:cNvPr id="929" name="Google Shape;929;p49"/>
          <p:cNvPicPr preferRelativeResize="0"/>
          <p:nvPr/>
        </p:nvPicPr>
        <p:blipFill>
          <a:blip r:embed="rId10">
            <a:alphaModFix/>
          </a:blip>
          <a:stretch>
            <a:fillRect/>
          </a:stretch>
        </p:blipFill>
        <p:spPr>
          <a:xfrm>
            <a:off x="3840480" y="1700784"/>
            <a:ext cx="109728" cy="109728"/>
          </a:xfrm>
          <a:prstGeom prst="rect">
            <a:avLst/>
          </a:prstGeom>
          <a:noFill/>
          <a:ln>
            <a:noFill/>
          </a:ln>
        </p:spPr>
      </p:pic>
      <p:pic>
        <p:nvPicPr>
          <p:cNvPr id="930" name="Google Shape;930;p49"/>
          <p:cNvPicPr preferRelativeResize="0"/>
          <p:nvPr/>
        </p:nvPicPr>
        <p:blipFill>
          <a:blip r:embed="rId10">
            <a:alphaModFix/>
          </a:blip>
          <a:stretch>
            <a:fillRect/>
          </a:stretch>
        </p:blipFill>
        <p:spPr>
          <a:xfrm>
            <a:off x="3672840" y="1924864"/>
            <a:ext cx="109728" cy="109728"/>
          </a:xfrm>
          <a:prstGeom prst="rect">
            <a:avLst/>
          </a:prstGeom>
          <a:noFill/>
          <a:ln>
            <a:noFill/>
          </a:ln>
        </p:spPr>
      </p:pic>
      <p:pic>
        <p:nvPicPr>
          <p:cNvPr id="931" name="Google Shape;931;p49"/>
          <p:cNvPicPr preferRelativeResize="0"/>
          <p:nvPr/>
        </p:nvPicPr>
        <p:blipFill>
          <a:blip r:embed="rId10">
            <a:alphaModFix/>
          </a:blip>
          <a:stretch>
            <a:fillRect/>
          </a:stretch>
        </p:blipFill>
        <p:spPr>
          <a:xfrm>
            <a:off x="4398264" y="1924864"/>
            <a:ext cx="109728" cy="109728"/>
          </a:xfrm>
          <a:prstGeom prst="rect">
            <a:avLst/>
          </a:prstGeom>
          <a:noFill/>
          <a:ln>
            <a:noFill/>
          </a:ln>
        </p:spPr>
      </p:pic>
      <p:pic>
        <p:nvPicPr>
          <p:cNvPr id="932" name="Google Shape;932;p49"/>
          <p:cNvPicPr preferRelativeResize="0"/>
          <p:nvPr/>
        </p:nvPicPr>
        <p:blipFill>
          <a:blip r:embed="rId10">
            <a:alphaModFix/>
          </a:blip>
          <a:stretch>
            <a:fillRect/>
          </a:stretch>
        </p:blipFill>
        <p:spPr>
          <a:xfrm>
            <a:off x="5169408" y="1924864"/>
            <a:ext cx="109728" cy="109728"/>
          </a:xfrm>
          <a:prstGeom prst="rect">
            <a:avLst/>
          </a:prstGeom>
          <a:noFill/>
          <a:ln>
            <a:noFill/>
          </a:ln>
        </p:spPr>
      </p:pic>
      <p:pic>
        <p:nvPicPr>
          <p:cNvPr id="933" name="Google Shape;933;p49"/>
          <p:cNvPicPr preferRelativeResize="0"/>
          <p:nvPr/>
        </p:nvPicPr>
        <p:blipFill>
          <a:blip r:embed="rId10">
            <a:alphaModFix/>
          </a:blip>
          <a:stretch>
            <a:fillRect/>
          </a:stretch>
        </p:blipFill>
        <p:spPr>
          <a:xfrm>
            <a:off x="6004560" y="1924864"/>
            <a:ext cx="109728" cy="109728"/>
          </a:xfrm>
          <a:prstGeom prst="rect">
            <a:avLst/>
          </a:prstGeom>
          <a:noFill/>
          <a:ln>
            <a:noFill/>
          </a:ln>
        </p:spPr>
      </p:pic>
      <p:cxnSp>
        <p:nvCxnSpPr>
          <p:cNvPr id="934" name="Google Shape;934;p49"/>
          <p:cNvCxnSpPr>
            <a:stCxn id="915" idx="3"/>
            <a:endCxn id="921" idx="1"/>
          </p:cNvCxnSpPr>
          <p:nvPr/>
        </p:nvCxnSpPr>
        <p:spPr>
          <a:xfrm>
            <a:off x="1198050" y="1849138"/>
            <a:ext cx="911400" cy="134700"/>
          </a:xfrm>
          <a:prstGeom prst="bentConnector3">
            <a:avLst>
              <a:gd name="adj1" fmla="val 49999"/>
            </a:avLst>
          </a:prstGeom>
          <a:noFill/>
          <a:ln w="9525" cap="flat" cmpd="sng">
            <a:solidFill>
              <a:schemeClr val="accent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38"/>
        <p:cNvGrpSpPr/>
        <p:nvPr/>
      </p:nvGrpSpPr>
      <p:grpSpPr>
        <a:xfrm>
          <a:off x="0" y="0"/>
          <a:ext cx="0" cy="0"/>
          <a:chOff x="0" y="0"/>
          <a:chExt cx="0" cy="0"/>
        </a:xfrm>
      </p:grpSpPr>
      <p:sp>
        <p:nvSpPr>
          <p:cNvPr id="939" name="Google Shape;939;p50"/>
          <p:cNvSpPr txBox="1"/>
          <p:nvPr/>
        </p:nvSpPr>
        <p:spPr>
          <a:xfrm>
            <a:off x="1527050" y="447275"/>
            <a:ext cx="7624500" cy="863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50"/>
          <p:cNvSpPr/>
          <p:nvPr/>
        </p:nvSpPr>
        <p:spPr>
          <a:xfrm>
            <a:off x="1911100" y="1037300"/>
            <a:ext cx="6992400" cy="39483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p:nvPr/>
        </p:nvSpPr>
        <p:spPr>
          <a:xfrm>
            <a:off x="2189000" y="1949225"/>
            <a:ext cx="6629400" cy="29331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txBox="1"/>
          <p:nvPr/>
        </p:nvSpPr>
        <p:spPr>
          <a:xfrm>
            <a:off x="2109425" y="16981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graphicFrame>
        <p:nvGraphicFramePr>
          <p:cNvPr id="943" name="Google Shape;943;p50"/>
          <p:cNvGraphicFramePr/>
          <p:nvPr/>
        </p:nvGraphicFramePr>
        <p:xfrm>
          <a:off x="2188281" y="1949231"/>
          <a:ext cx="6625550" cy="2851315"/>
        </p:xfrm>
        <a:graphic>
          <a:graphicData uri="http://schemas.openxmlformats.org/drawingml/2006/table">
            <a:tbl>
              <a:tblPr>
                <a:noFill/>
                <a:tableStyleId>{5989E147-56C3-41E5-873C-5E7CCDD24F79}</a:tableStyleId>
              </a:tblPr>
              <a:tblGrid>
                <a:gridCol w="1015175">
                  <a:extLst>
                    <a:ext uri="{9D8B030D-6E8A-4147-A177-3AD203B41FA5}">
                      <a16:colId xmlns:a16="http://schemas.microsoft.com/office/drawing/2014/main" val="20000"/>
                    </a:ext>
                  </a:extLst>
                </a:gridCol>
                <a:gridCol w="1573825">
                  <a:extLst>
                    <a:ext uri="{9D8B030D-6E8A-4147-A177-3AD203B41FA5}">
                      <a16:colId xmlns:a16="http://schemas.microsoft.com/office/drawing/2014/main" val="20001"/>
                    </a:ext>
                  </a:extLst>
                </a:gridCol>
                <a:gridCol w="1571000">
                  <a:extLst>
                    <a:ext uri="{9D8B030D-6E8A-4147-A177-3AD203B41FA5}">
                      <a16:colId xmlns:a16="http://schemas.microsoft.com/office/drawing/2014/main" val="20002"/>
                    </a:ext>
                  </a:extLst>
                </a:gridCol>
                <a:gridCol w="1571000">
                  <a:extLst>
                    <a:ext uri="{9D8B030D-6E8A-4147-A177-3AD203B41FA5}">
                      <a16:colId xmlns:a16="http://schemas.microsoft.com/office/drawing/2014/main" val="20003"/>
                    </a:ext>
                  </a:extLst>
                </a:gridCol>
                <a:gridCol w="894550">
                  <a:extLst>
                    <a:ext uri="{9D8B030D-6E8A-4147-A177-3AD203B41FA5}">
                      <a16:colId xmlns:a16="http://schemas.microsoft.com/office/drawing/2014/main" val="20004"/>
                    </a:ext>
                  </a:extLst>
                </a:gridCol>
              </a:tblGrid>
              <a:tr h="270950">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User ID</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Full Name</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User Role</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Health facility</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lt2"/>
                          </a:solidFill>
                          <a:latin typeface="Montserrat"/>
                          <a:ea typeface="Montserrat"/>
                          <a:cs typeface="Montserrat"/>
                          <a:sym typeface="Montserrat"/>
                        </a:rPr>
                        <a:t>Status</a:t>
                      </a:r>
                      <a:endParaRPr sz="6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 SINGH, Tarun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KUMAR, Devender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admin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GARG, Sushil Kumar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PAUL, Chiranjeet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Password expired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SEKSARIA, Sanjeev</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USER006</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CHANDRA, Gautam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USER007</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RANADE, Surender</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Receptionist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GANESH, Sree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Physician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CHATTERJEE, Chinmay</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General employee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SAHA, Barun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Pharmacist</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Health facility 0012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Not yet activated</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cxnSp>
        <p:nvCxnSpPr>
          <p:cNvPr id="944" name="Google Shape;944;p50"/>
          <p:cNvCxnSpPr/>
          <p:nvPr/>
        </p:nvCxnSpPr>
        <p:spPr>
          <a:xfrm>
            <a:off x="2109425" y="1894433"/>
            <a:ext cx="6629400" cy="0"/>
          </a:xfrm>
          <a:prstGeom prst="straightConnector1">
            <a:avLst/>
          </a:prstGeom>
          <a:noFill/>
          <a:ln w="9525" cap="flat" cmpd="sng">
            <a:solidFill>
              <a:srgbClr val="9E9E9E"/>
            </a:solidFill>
            <a:prstDash val="solid"/>
            <a:round/>
            <a:headEnd type="none" w="med" len="med"/>
            <a:tailEnd type="none" w="med" len="med"/>
          </a:ln>
        </p:spPr>
      </p:cxnSp>
      <p:pic>
        <p:nvPicPr>
          <p:cNvPr id="945" name="Google Shape;945;p50"/>
          <p:cNvPicPr preferRelativeResize="0"/>
          <p:nvPr/>
        </p:nvPicPr>
        <p:blipFill>
          <a:blip r:embed="rId3">
            <a:alphaModFix/>
          </a:blip>
          <a:stretch>
            <a:fillRect/>
          </a:stretch>
        </p:blipFill>
        <p:spPr>
          <a:xfrm>
            <a:off x="2112070" y="1717548"/>
            <a:ext cx="109728" cy="109728"/>
          </a:xfrm>
          <a:prstGeom prst="rect">
            <a:avLst/>
          </a:prstGeom>
          <a:noFill/>
          <a:ln>
            <a:noFill/>
          </a:ln>
        </p:spPr>
      </p:pic>
      <p:sp>
        <p:nvSpPr>
          <p:cNvPr id="946" name="Google Shape;946;p50"/>
          <p:cNvSpPr txBox="1"/>
          <p:nvPr/>
        </p:nvSpPr>
        <p:spPr>
          <a:xfrm>
            <a:off x="2236025" y="531325"/>
            <a:ext cx="1385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Users</a:t>
            </a:r>
            <a:endParaRPr sz="1000">
              <a:solidFill>
                <a:schemeClr val="lt1"/>
              </a:solidFill>
              <a:latin typeface="Montserrat Medium"/>
              <a:ea typeface="Montserrat Medium"/>
              <a:cs typeface="Montserrat Medium"/>
              <a:sym typeface="Montserrat Medium"/>
            </a:endParaRPr>
          </a:p>
        </p:txBody>
      </p:sp>
      <p:pic>
        <p:nvPicPr>
          <p:cNvPr id="947" name="Google Shape;947;p50"/>
          <p:cNvPicPr preferRelativeResize="0"/>
          <p:nvPr/>
        </p:nvPicPr>
        <p:blipFill>
          <a:blip r:embed="rId4">
            <a:alphaModFix/>
          </a:blip>
          <a:stretch>
            <a:fillRect/>
          </a:stretch>
        </p:blipFill>
        <p:spPr>
          <a:xfrm>
            <a:off x="2043261" y="607087"/>
            <a:ext cx="191400" cy="191400"/>
          </a:xfrm>
          <a:prstGeom prst="rect">
            <a:avLst/>
          </a:prstGeom>
          <a:noFill/>
          <a:ln>
            <a:noFill/>
          </a:ln>
        </p:spPr>
      </p:pic>
      <p:grpSp>
        <p:nvGrpSpPr>
          <p:cNvPr id="948" name="Google Shape;948;p50"/>
          <p:cNvGrpSpPr/>
          <p:nvPr/>
        </p:nvGrpSpPr>
        <p:grpSpPr>
          <a:xfrm>
            <a:off x="5953800" y="4574075"/>
            <a:ext cx="2497350" cy="274225"/>
            <a:chOff x="6258600" y="4650275"/>
            <a:chExt cx="2497350" cy="274225"/>
          </a:xfrm>
        </p:grpSpPr>
        <p:sp>
          <p:nvSpPr>
            <p:cNvPr id="949" name="Google Shape;949;p50"/>
            <p:cNvSpPr txBox="1"/>
            <p:nvPr/>
          </p:nvSpPr>
          <p:spPr>
            <a:xfrm>
              <a:off x="7533300" y="4650300"/>
              <a:ext cx="483600" cy="274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600">
                  <a:solidFill>
                    <a:srgbClr val="9E9E9E"/>
                  </a:solidFill>
                  <a:latin typeface="Montserrat"/>
                  <a:ea typeface="Montserrat"/>
                  <a:cs typeface="Montserrat"/>
                  <a:sym typeface="Montserrat"/>
                </a:rPr>
                <a:t>1-10</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of</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37</a:t>
              </a:r>
              <a:r>
                <a:rPr lang="en" sz="600">
                  <a:solidFill>
                    <a:srgbClr val="737373"/>
                  </a:solidFill>
                  <a:latin typeface="Montserrat"/>
                  <a:ea typeface="Montserrat"/>
                  <a:cs typeface="Montserrat"/>
                  <a:sym typeface="Montserrat"/>
                </a:rPr>
                <a:t> </a:t>
              </a:r>
              <a:r>
                <a:rPr lang="en" sz="600">
                  <a:solidFill>
                    <a:srgbClr val="737373"/>
                  </a:solidFill>
                  <a:latin typeface="Nunito"/>
                  <a:ea typeface="Nunito"/>
                  <a:cs typeface="Nunito"/>
                  <a:sym typeface="Nunito"/>
                </a:rPr>
                <a:t>    </a:t>
              </a:r>
              <a:r>
                <a:rPr lang="en" sz="600">
                  <a:solidFill>
                    <a:srgbClr val="737373"/>
                  </a:solidFill>
                  <a:latin typeface="Muli"/>
                  <a:ea typeface="Muli"/>
                  <a:cs typeface="Muli"/>
                  <a:sym typeface="Muli"/>
                </a:rPr>
                <a:t>       </a:t>
              </a:r>
              <a:endParaRPr sz="600">
                <a:solidFill>
                  <a:srgbClr val="737373"/>
                </a:solidFill>
                <a:latin typeface="Muli"/>
                <a:ea typeface="Muli"/>
                <a:cs typeface="Muli"/>
                <a:sym typeface="Muli"/>
              </a:endParaRPr>
            </a:p>
          </p:txBody>
        </p:sp>
        <p:pic>
          <p:nvPicPr>
            <p:cNvPr id="950" name="Google Shape;950;p50"/>
            <p:cNvPicPr preferRelativeResize="0"/>
            <p:nvPr/>
          </p:nvPicPr>
          <p:blipFill>
            <a:blip r:embed="rId5">
              <a:alphaModFix/>
            </a:blip>
            <a:stretch>
              <a:fillRect/>
            </a:stretch>
          </p:blipFill>
          <p:spPr>
            <a:xfrm>
              <a:off x="8425767" y="4713484"/>
              <a:ext cx="146304" cy="146304"/>
            </a:xfrm>
            <a:prstGeom prst="rect">
              <a:avLst/>
            </a:prstGeom>
            <a:noFill/>
            <a:ln>
              <a:noFill/>
            </a:ln>
          </p:spPr>
        </p:pic>
        <p:sp>
          <p:nvSpPr>
            <p:cNvPr id="951" name="Google Shape;951;p50"/>
            <p:cNvSpPr txBox="1"/>
            <p:nvPr/>
          </p:nvSpPr>
          <p:spPr>
            <a:xfrm>
              <a:off x="6258600" y="4650275"/>
              <a:ext cx="11970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E9E9E"/>
                  </a:solidFill>
                  <a:latin typeface="Montserrat"/>
                  <a:ea typeface="Montserrat"/>
                  <a:cs typeface="Montserrat"/>
                  <a:sym typeface="Montserrat"/>
                </a:rPr>
                <a:t>Items per page</a:t>
              </a:r>
              <a:r>
                <a:rPr lang="en" sz="600" b="1">
                  <a:solidFill>
                    <a:srgbClr val="9E9E9E"/>
                  </a:solidFill>
                  <a:latin typeface="Montserrat"/>
                  <a:ea typeface="Montserrat"/>
                  <a:cs typeface="Montserrat"/>
                  <a:sym typeface="Montserrat"/>
                </a:rPr>
                <a:t>  </a:t>
              </a:r>
              <a:r>
                <a:rPr lang="en" sz="600">
                  <a:solidFill>
                    <a:srgbClr val="9E9E9E"/>
                  </a:solidFill>
                  <a:latin typeface="Montserrat"/>
                  <a:ea typeface="Montserrat"/>
                  <a:cs typeface="Montserrat"/>
                  <a:sym typeface="Montserrat"/>
                </a:rPr>
                <a:t>    </a:t>
              </a:r>
              <a:r>
                <a:rPr lang="en" sz="600" b="1">
                  <a:solidFill>
                    <a:srgbClr val="636363"/>
                  </a:solidFill>
                  <a:latin typeface="Montserrat"/>
                  <a:ea typeface="Montserrat"/>
                  <a:cs typeface="Montserrat"/>
                  <a:sym typeface="Montserrat"/>
                </a:rPr>
                <a:t>10</a:t>
              </a:r>
              <a:endParaRPr sz="600" b="1">
                <a:solidFill>
                  <a:srgbClr val="636363"/>
                </a:solidFill>
                <a:latin typeface="Montserrat"/>
                <a:ea typeface="Montserrat"/>
                <a:cs typeface="Montserrat"/>
                <a:sym typeface="Montserrat"/>
              </a:endParaRPr>
            </a:p>
          </p:txBody>
        </p:sp>
        <p:pic>
          <p:nvPicPr>
            <p:cNvPr id="952" name="Google Shape;952;p50"/>
            <p:cNvPicPr preferRelativeResize="0"/>
            <p:nvPr/>
          </p:nvPicPr>
          <p:blipFill>
            <a:blip r:embed="rId6">
              <a:alphaModFix/>
            </a:blip>
            <a:stretch>
              <a:fillRect/>
            </a:stretch>
          </p:blipFill>
          <p:spPr>
            <a:xfrm>
              <a:off x="8241884" y="4713484"/>
              <a:ext cx="146304" cy="146304"/>
            </a:xfrm>
            <a:prstGeom prst="rect">
              <a:avLst/>
            </a:prstGeom>
            <a:noFill/>
            <a:ln>
              <a:noFill/>
            </a:ln>
          </p:spPr>
        </p:pic>
        <p:pic>
          <p:nvPicPr>
            <p:cNvPr id="953" name="Google Shape;953;p50"/>
            <p:cNvPicPr preferRelativeResize="0"/>
            <p:nvPr/>
          </p:nvPicPr>
          <p:blipFill>
            <a:blip r:embed="rId7">
              <a:alphaModFix/>
            </a:blip>
            <a:stretch>
              <a:fillRect/>
            </a:stretch>
          </p:blipFill>
          <p:spPr>
            <a:xfrm>
              <a:off x="7165773" y="4713484"/>
              <a:ext cx="146304" cy="146304"/>
            </a:xfrm>
            <a:prstGeom prst="rect">
              <a:avLst/>
            </a:prstGeom>
            <a:noFill/>
            <a:ln>
              <a:noFill/>
            </a:ln>
          </p:spPr>
        </p:pic>
        <p:cxnSp>
          <p:nvCxnSpPr>
            <p:cNvPr id="954" name="Google Shape;954;p50"/>
            <p:cNvCxnSpPr/>
            <p:nvPr/>
          </p:nvCxnSpPr>
          <p:spPr>
            <a:xfrm>
              <a:off x="6910400" y="4889657"/>
              <a:ext cx="404700" cy="0"/>
            </a:xfrm>
            <a:prstGeom prst="straightConnector1">
              <a:avLst/>
            </a:prstGeom>
            <a:noFill/>
            <a:ln w="9525" cap="flat" cmpd="sng">
              <a:solidFill>
                <a:srgbClr val="B7B7B7"/>
              </a:solidFill>
              <a:prstDash val="solid"/>
              <a:round/>
              <a:headEnd type="none" w="med" len="med"/>
              <a:tailEnd type="none" w="med" len="med"/>
            </a:ln>
          </p:spPr>
        </p:cxnSp>
        <p:pic>
          <p:nvPicPr>
            <p:cNvPr id="955" name="Google Shape;955;p50"/>
            <p:cNvPicPr preferRelativeResize="0"/>
            <p:nvPr/>
          </p:nvPicPr>
          <p:blipFill>
            <a:blip r:embed="rId8">
              <a:alphaModFix/>
            </a:blip>
            <a:stretch>
              <a:fillRect/>
            </a:stretch>
          </p:blipFill>
          <p:spPr>
            <a:xfrm>
              <a:off x="8058005" y="4713484"/>
              <a:ext cx="146300" cy="146300"/>
            </a:xfrm>
            <a:prstGeom prst="rect">
              <a:avLst/>
            </a:prstGeom>
            <a:noFill/>
            <a:ln>
              <a:noFill/>
            </a:ln>
          </p:spPr>
        </p:pic>
        <p:pic>
          <p:nvPicPr>
            <p:cNvPr id="956" name="Google Shape;956;p50"/>
            <p:cNvPicPr preferRelativeResize="0"/>
            <p:nvPr/>
          </p:nvPicPr>
          <p:blipFill>
            <a:blip r:embed="rId9">
              <a:alphaModFix/>
            </a:blip>
            <a:stretch>
              <a:fillRect/>
            </a:stretch>
          </p:blipFill>
          <p:spPr>
            <a:xfrm>
              <a:off x="8609650" y="4713484"/>
              <a:ext cx="146300" cy="146334"/>
            </a:xfrm>
            <a:prstGeom prst="rect">
              <a:avLst/>
            </a:prstGeom>
            <a:noFill/>
            <a:ln>
              <a:noFill/>
            </a:ln>
          </p:spPr>
        </p:pic>
      </p:grpSp>
      <p:sp>
        <p:nvSpPr>
          <p:cNvPr id="957" name="Google Shape;957;p50"/>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959" name="Google Shape;959;p50"/>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960" name="Google Shape;960;p50"/>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961" name="Google Shape;961;p50"/>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txBox="1">
            <a:spLocks noGrp="1"/>
          </p:cNvSpPr>
          <p:nvPr>
            <p:ph type="title" idx="4294967295"/>
          </p:nvPr>
        </p:nvSpPr>
        <p:spPr>
          <a:xfrm>
            <a:off x="189700" y="4952100"/>
            <a:ext cx="46260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User List: Country admin   </a:t>
            </a:r>
            <a:endParaRPr sz="800"/>
          </a:p>
        </p:txBody>
      </p:sp>
      <p:pic>
        <p:nvPicPr>
          <p:cNvPr id="963" name="Google Shape;963;p50"/>
          <p:cNvPicPr preferRelativeResize="0"/>
          <p:nvPr/>
        </p:nvPicPr>
        <p:blipFill>
          <a:blip r:embed="rId10">
            <a:alphaModFix/>
          </a:blip>
          <a:stretch>
            <a:fillRect/>
          </a:stretch>
        </p:blipFill>
        <p:spPr>
          <a:xfrm>
            <a:off x="55733" y="4985650"/>
            <a:ext cx="123050" cy="123050"/>
          </a:xfrm>
          <a:prstGeom prst="rect">
            <a:avLst/>
          </a:prstGeom>
          <a:noFill/>
          <a:ln>
            <a:noFill/>
          </a:ln>
        </p:spPr>
      </p:pic>
      <p:cxnSp>
        <p:nvCxnSpPr>
          <p:cNvPr id="964" name="Google Shape;964;p50"/>
          <p:cNvCxnSpPr>
            <a:stCxn id="965" idx="2"/>
            <a:endCxn id="951" idx="1"/>
          </p:cNvCxnSpPr>
          <p:nvPr/>
        </p:nvCxnSpPr>
        <p:spPr>
          <a:xfrm rot="-5400000" flipH="1">
            <a:off x="2941500" y="1698950"/>
            <a:ext cx="708600" cy="5316000"/>
          </a:xfrm>
          <a:prstGeom prst="bentConnector2">
            <a:avLst/>
          </a:prstGeom>
          <a:noFill/>
          <a:ln w="9525" cap="flat" cmpd="sng">
            <a:solidFill>
              <a:srgbClr val="424242"/>
            </a:solidFill>
            <a:prstDash val="solid"/>
            <a:round/>
            <a:headEnd type="none" w="med" len="med"/>
            <a:tailEnd type="triangle" w="med" len="med"/>
          </a:ln>
        </p:spPr>
      </p:cxnSp>
      <p:sp>
        <p:nvSpPr>
          <p:cNvPr id="965" name="Google Shape;965;p50"/>
          <p:cNvSpPr txBox="1"/>
          <p:nvPr/>
        </p:nvSpPr>
        <p:spPr>
          <a:xfrm>
            <a:off x="77550" y="34596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Default # of items per page is 10, unless otherwise specified</a:t>
            </a:r>
            <a:endParaRPr sz="700">
              <a:solidFill>
                <a:srgbClr val="FFFFFF"/>
              </a:solidFill>
              <a:latin typeface="Roboto"/>
              <a:ea typeface="Roboto"/>
              <a:cs typeface="Roboto"/>
              <a:sym typeface="Roboto"/>
            </a:endParaRPr>
          </a:p>
        </p:txBody>
      </p:sp>
      <p:sp>
        <p:nvSpPr>
          <p:cNvPr id="966" name="Google Shape;966;p5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t>22</a:t>
            </a:fld>
            <a:endParaRPr sz="1000"/>
          </a:p>
        </p:txBody>
      </p:sp>
      <p:sp>
        <p:nvSpPr>
          <p:cNvPr id="967" name="Google Shape;967;p50"/>
          <p:cNvSpPr/>
          <p:nvPr/>
        </p:nvSpPr>
        <p:spPr>
          <a:xfrm>
            <a:off x="8388725" y="576072"/>
            <a:ext cx="503400" cy="225000"/>
          </a:xfrm>
          <a:prstGeom prst="roundRect">
            <a:avLst>
              <a:gd name="adj" fmla="val 13899"/>
            </a:avLst>
          </a:prstGeom>
          <a:solidFill>
            <a:schemeClr val="accent1"/>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pic>
        <p:nvPicPr>
          <p:cNvPr id="968" name="Google Shape;968;p50"/>
          <p:cNvPicPr preferRelativeResize="0"/>
          <p:nvPr/>
        </p:nvPicPr>
        <p:blipFill>
          <a:blip r:embed="rId11">
            <a:alphaModFix/>
          </a:blip>
          <a:stretch>
            <a:fillRect/>
          </a:stretch>
        </p:blipFill>
        <p:spPr>
          <a:xfrm>
            <a:off x="8439035" y="634958"/>
            <a:ext cx="109728" cy="109728"/>
          </a:xfrm>
          <a:prstGeom prst="rect">
            <a:avLst/>
          </a:prstGeom>
          <a:noFill/>
          <a:ln>
            <a:noFill/>
          </a:ln>
        </p:spPr>
      </p:pic>
      <p:grpSp>
        <p:nvGrpSpPr>
          <p:cNvPr id="969" name="Google Shape;969;p50"/>
          <p:cNvGrpSpPr/>
          <p:nvPr/>
        </p:nvGrpSpPr>
        <p:grpSpPr>
          <a:xfrm>
            <a:off x="7470900" y="594122"/>
            <a:ext cx="777300" cy="191400"/>
            <a:chOff x="7470900" y="1064275"/>
            <a:chExt cx="777300" cy="191400"/>
          </a:xfrm>
        </p:grpSpPr>
        <p:sp>
          <p:nvSpPr>
            <p:cNvPr id="970" name="Google Shape;970;p50"/>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971" name="Google Shape;971;p50"/>
            <p:cNvPicPr preferRelativeResize="0"/>
            <p:nvPr/>
          </p:nvPicPr>
          <p:blipFill>
            <a:blip r:embed="rId12">
              <a:alphaModFix/>
            </a:blip>
            <a:stretch>
              <a:fillRect/>
            </a:stretch>
          </p:blipFill>
          <p:spPr>
            <a:xfrm>
              <a:off x="7525512" y="1105116"/>
              <a:ext cx="109728" cy="109728"/>
            </a:xfrm>
            <a:prstGeom prst="rect">
              <a:avLst/>
            </a:prstGeom>
            <a:noFill/>
            <a:ln>
              <a:noFill/>
            </a:ln>
          </p:spPr>
        </p:pic>
      </p:grpSp>
      <p:sp>
        <p:nvSpPr>
          <p:cNvPr id="972" name="Google Shape;972;p50"/>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974" name="Google Shape;974;p50"/>
          <p:cNvPicPr preferRelativeResize="0"/>
          <p:nvPr/>
        </p:nvPicPr>
        <p:blipFill>
          <a:blip r:embed="rId13">
            <a:alphaModFix amt="70000"/>
          </a:blip>
          <a:stretch>
            <a:fillRect/>
          </a:stretch>
        </p:blipFill>
        <p:spPr>
          <a:xfrm>
            <a:off x="8957846" y="480251"/>
            <a:ext cx="146304" cy="146319"/>
          </a:xfrm>
          <a:prstGeom prst="rect">
            <a:avLst/>
          </a:prstGeom>
          <a:noFill/>
          <a:ln>
            <a:noFill/>
          </a:ln>
        </p:spPr>
      </p:pic>
      <p:sp>
        <p:nvSpPr>
          <p:cNvPr id="975" name="Google Shape;975;p50"/>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23 Updated on July 23, ,2020</a:t>
            </a:r>
            <a:endParaRPr>
              <a:solidFill>
                <a:srgbClr val="FFFFFF"/>
              </a:solidFill>
            </a:endParaRPr>
          </a:p>
        </p:txBody>
      </p:sp>
      <p:sp>
        <p:nvSpPr>
          <p:cNvPr id="976" name="Google Shape;976;p50"/>
          <p:cNvSpPr txBox="1"/>
          <p:nvPr/>
        </p:nvSpPr>
        <p:spPr>
          <a:xfrm>
            <a:off x="2109425" y="1208383"/>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sp>
        <p:nvSpPr>
          <p:cNvPr id="977" name="Google Shape;977;p50"/>
          <p:cNvSpPr txBox="1"/>
          <p:nvPr/>
        </p:nvSpPr>
        <p:spPr>
          <a:xfrm>
            <a:off x="2697480" y="1208383"/>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978" name="Google Shape;978;p50"/>
          <p:cNvSpPr txBox="1"/>
          <p:nvPr/>
        </p:nvSpPr>
        <p:spPr>
          <a:xfrm>
            <a:off x="3298150" y="1207008"/>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sp>
        <p:nvSpPr>
          <p:cNvPr id="979" name="Google Shape;979;p50"/>
          <p:cNvSpPr txBox="1"/>
          <p:nvPr/>
        </p:nvSpPr>
        <p:spPr>
          <a:xfrm>
            <a:off x="3981750" y="1207008"/>
            <a:ext cx="661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Not yet activated</a:t>
            </a:r>
            <a:endParaRPr sz="600">
              <a:solidFill>
                <a:srgbClr val="636363"/>
              </a:solidFill>
              <a:latin typeface="Montserrat Light"/>
              <a:ea typeface="Montserrat Light"/>
              <a:cs typeface="Montserrat Light"/>
              <a:sym typeface="Montserrat Light"/>
            </a:endParaRPr>
          </a:p>
        </p:txBody>
      </p:sp>
      <p:pic>
        <p:nvPicPr>
          <p:cNvPr id="980" name="Google Shape;980;p50"/>
          <p:cNvPicPr preferRelativeResize="0"/>
          <p:nvPr/>
        </p:nvPicPr>
        <p:blipFill>
          <a:blip r:embed="rId14">
            <a:alphaModFix/>
          </a:blip>
          <a:stretch>
            <a:fillRect/>
          </a:stretch>
        </p:blipFill>
        <p:spPr>
          <a:xfrm>
            <a:off x="2559859" y="1237847"/>
            <a:ext cx="109728" cy="109728"/>
          </a:xfrm>
          <a:prstGeom prst="rect">
            <a:avLst/>
          </a:prstGeom>
          <a:noFill/>
          <a:ln>
            <a:noFill/>
          </a:ln>
        </p:spPr>
      </p:pic>
      <p:sp>
        <p:nvSpPr>
          <p:cNvPr id="981" name="Google Shape;981;p50"/>
          <p:cNvSpPr txBox="1"/>
          <p:nvPr/>
        </p:nvSpPr>
        <p:spPr>
          <a:xfrm>
            <a:off x="2109425" y="1436983"/>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User role</a:t>
            </a:r>
            <a:endParaRPr sz="600">
              <a:solidFill>
                <a:srgbClr val="636363"/>
              </a:solidFill>
              <a:latin typeface="Montserrat Light"/>
              <a:ea typeface="Montserrat Light"/>
              <a:cs typeface="Montserrat Light"/>
              <a:sym typeface="Montserrat Light"/>
            </a:endParaRPr>
          </a:p>
        </p:txBody>
      </p:sp>
      <p:sp>
        <p:nvSpPr>
          <p:cNvPr id="982" name="Google Shape;982;p50"/>
          <p:cNvSpPr txBox="1"/>
          <p:nvPr/>
        </p:nvSpPr>
        <p:spPr>
          <a:xfrm>
            <a:off x="2688550" y="1435608"/>
            <a:ext cx="795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Health facility admin</a:t>
            </a:r>
            <a:endParaRPr sz="600">
              <a:solidFill>
                <a:srgbClr val="636363"/>
              </a:solidFill>
              <a:latin typeface="Montserrat Light"/>
              <a:ea typeface="Montserrat Light"/>
              <a:cs typeface="Montserrat Light"/>
              <a:sym typeface="Montserrat Light"/>
            </a:endParaRPr>
          </a:p>
        </p:txBody>
      </p:sp>
      <p:sp>
        <p:nvSpPr>
          <p:cNvPr id="983" name="Google Shape;983;p50"/>
          <p:cNvSpPr txBox="1"/>
          <p:nvPr/>
        </p:nvSpPr>
        <p:spPr>
          <a:xfrm>
            <a:off x="3804950" y="1435608"/>
            <a:ext cx="4062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Physician</a:t>
            </a:r>
            <a:endParaRPr sz="600">
              <a:solidFill>
                <a:srgbClr val="636363"/>
              </a:solidFill>
              <a:latin typeface="Montserrat Light"/>
              <a:ea typeface="Montserrat Light"/>
              <a:cs typeface="Montserrat Light"/>
              <a:sym typeface="Montserrat Light"/>
            </a:endParaRPr>
          </a:p>
        </p:txBody>
      </p:sp>
      <p:sp>
        <p:nvSpPr>
          <p:cNvPr id="984" name="Google Shape;984;p50"/>
          <p:cNvSpPr txBox="1"/>
          <p:nvPr/>
        </p:nvSpPr>
        <p:spPr>
          <a:xfrm>
            <a:off x="4542200" y="1435608"/>
            <a:ext cx="468600" cy="177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Pharmacist</a:t>
            </a:r>
            <a:endParaRPr sz="600">
              <a:solidFill>
                <a:srgbClr val="636363"/>
              </a:solidFill>
              <a:latin typeface="Montserrat Light"/>
              <a:ea typeface="Montserrat Light"/>
              <a:cs typeface="Montserrat Light"/>
              <a:sym typeface="Montserrat Light"/>
            </a:endParaRPr>
          </a:p>
        </p:txBody>
      </p:sp>
      <p:sp>
        <p:nvSpPr>
          <p:cNvPr id="985" name="Google Shape;985;p50"/>
          <p:cNvSpPr txBox="1"/>
          <p:nvPr/>
        </p:nvSpPr>
        <p:spPr>
          <a:xfrm>
            <a:off x="5316450" y="1435608"/>
            <a:ext cx="4995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Receptionist</a:t>
            </a:r>
            <a:endParaRPr sz="600">
              <a:solidFill>
                <a:srgbClr val="636363"/>
              </a:solidFill>
              <a:latin typeface="Montserrat Light"/>
              <a:ea typeface="Montserrat Light"/>
              <a:cs typeface="Montserrat Light"/>
              <a:sym typeface="Montserrat Light"/>
            </a:endParaRPr>
          </a:p>
        </p:txBody>
      </p:sp>
      <p:pic>
        <p:nvPicPr>
          <p:cNvPr id="986" name="Google Shape;986;p50"/>
          <p:cNvPicPr preferRelativeResize="0"/>
          <p:nvPr/>
        </p:nvPicPr>
        <p:blipFill>
          <a:blip r:embed="rId14">
            <a:alphaModFix/>
          </a:blip>
          <a:stretch>
            <a:fillRect/>
          </a:stretch>
        </p:blipFill>
        <p:spPr>
          <a:xfrm>
            <a:off x="2559859" y="1466447"/>
            <a:ext cx="109728" cy="109728"/>
          </a:xfrm>
          <a:prstGeom prst="rect">
            <a:avLst/>
          </a:prstGeom>
          <a:noFill/>
          <a:ln>
            <a:noFill/>
          </a:ln>
        </p:spPr>
      </p:pic>
      <p:sp>
        <p:nvSpPr>
          <p:cNvPr id="987" name="Google Shape;987;p50"/>
          <p:cNvSpPr txBox="1"/>
          <p:nvPr/>
        </p:nvSpPr>
        <p:spPr>
          <a:xfrm>
            <a:off x="6154651" y="1435608"/>
            <a:ext cx="739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General employee</a:t>
            </a:r>
            <a:endParaRPr sz="600">
              <a:solidFill>
                <a:srgbClr val="636363"/>
              </a:solidFill>
              <a:latin typeface="Montserrat Light"/>
              <a:ea typeface="Montserrat Light"/>
              <a:cs typeface="Montserrat Light"/>
              <a:sym typeface="Montserrat Light"/>
            </a:endParaRPr>
          </a:p>
        </p:txBody>
      </p:sp>
      <p:pic>
        <p:nvPicPr>
          <p:cNvPr id="988" name="Google Shape;988;p50"/>
          <p:cNvPicPr preferRelativeResize="0"/>
          <p:nvPr/>
        </p:nvPicPr>
        <p:blipFill>
          <a:blip r:embed="rId14">
            <a:alphaModFix/>
          </a:blip>
          <a:stretch>
            <a:fillRect/>
          </a:stretch>
        </p:blipFill>
        <p:spPr>
          <a:xfrm>
            <a:off x="3154680" y="1237847"/>
            <a:ext cx="109728" cy="109728"/>
          </a:xfrm>
          <a:prstGeom prst="rect">
            <a:avLst/>
          </a:prstGeom>
          <a:noFill/>
          <a:ln>
            <a:noFill/>
          </a:ln>
        </p:spPr>
      </p:pic>
      <p:pic>
        <p:nvPicPr>
          <p:cNvPr id="989" name="Google Shape;989;p50"/>
          <p:cNvPicPr preferRelativeResize="0"/>
          <p:nvPr/>
        </p:nvPicPr>
        <p:blipFill>
          <a:blip r:embed="rId14">
            <a:alphaModFix/>
          </a:blip>
          <a:stretch>
            <a:fillRect/>
          </a:stretch>
        </p:blipFill>
        <p:spPr>
          <a:xfrm>
            <a:off x="3840480" y="1242367"/>
            <a:ext cx="109728" cy="109728"/>
          </a:xfrm>
          <a:prstGeom prst="rect">
            <a:avLst/>
          </a:prstGeom>
          <a:noFill/>
          <a:ln>
            <a:noFill/>
          </a:ln>
        </p:spPr>
      </p:pic>
      <p:pic>
        <p:nvPicPr>
          <p:cNvPr id="990" name="Google Shape;990;p50"/>
          <p:cNvPicPr preferRelativeResize="0"/>
          <p:nvPr/>
        </p:nvPicPr>
        <p:blipFill>
          <a:blip r:embed="rId14">
            <a:alphaModFix/>
          </a:blip>
          <a:stretch>
            <a:fillRect/>
          </a:stretch>
        </p:blipFill>
        <p:spPr>
          <a:xfrm>
            <a:off x="3672840" y="1466447"/>
            <a:ext cx="109728" cy="109728"/>
          </a:xfrm>
          <a:prstGeom prst="rect">
            <a:avLst/>
          </a:prstGeom>
          <a:noFill/>
          <a:ln>
            <a:noFill/>
          </a:ln>
        </p:spPr>
      </p:pic>
      <p:pic>
        <p:nvPicPr>
          <p:cNvPr id="991" name="Google Shape;991;p50"/>
          <p:cNvPicPr preferRelativeResize="0"/>
          <p:nvPr/>
        </p:nvPicPr>
        <p:blipFill>
          <a:blip r:embed="rId14">
            <a:alphaModFix/>
          </a:blip>
          <a:stretch>
            <a:fillRect/>
          </a:stretch>
        </p:blipFill>
        <p:spPr>
          <a:xfrm>
            <a:off x="4398264" y="1466447"/>
            <a:ext cx="109728" cy="109728"/>
          </a:xfrm>
          <a:prstGeom prst="rect">
            <a:avLst/>
          </a:prstGeom>
          <a:noFill/>
          <a:ln>
            <a:noFill/>
          </a:ln>
        </p:spPr>
      </p:pic>
      <p:pic>
        <p:nvPicPr>
          <p:cNvPr id="992" name="Google Shape;992;p50"/>
          <p:cNvPicPr preferRelativeResize="0"/>
          <p:nvPr/>
        </p:nvPicPr>
        <p:blipFill>
          <a:blip r:embed="rId14">
            <a:alphaModFix/>
          </a:blip>
          <a:stretch>
            <a:fillRect/>
          </a:stretch>
        </p:blipFill>
        <p:spPr>
          <a:xfrm>
            <a:off x="5169408" y="1466447"/>
            <a:ext cx="109728" cy="109728"/>
          </a:xfrm>
          <a:prstGeom prst="rect">
            <a:avLst/>
          </a:prstGeom>
          <a:noFill/>
          <a:ln>
            <a:noFill/>
          </a:ln>
        </p:spPr>
      </p:pic>
      <p:pic>
        <p:nvPicPr>
          <p:cNvPr id="993" name="Google Shape;993;p50"/>
          <p:cNvPicPr preferRelativeResize="0"/>
          <p:nvPr/>
        </p:nvPicPr>
        <p:blipFill>
          <a:blip r:embed="rId14">
            <a:alphaModFix/>
          </a:blip>
          <a:stretch>
            <a:fillRect/>
          </a:stretch>
        </p:blipFill>
        <p:spPr>
          <a:xfrm>
            <a:off x="6004560" y="1466447"/>
            <a:ext cx="109728" cy="109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97"/>
        <p:cNvGrpSpPr/>
        <p:nvPr/>
      </p:nvGrpSpPr>
      <p:grpSpPr>
        <a:xfrm>
          <a:off x="0" y="0"/>
          <a:ext cx="0" cy="0"/>
          <a:chOff x="0" y="0"/>
          <a:chExt cx="0" cy="0"/>
        </a:xfrm>
      </p:grpSpPr>
      <p:sp>
        <p:nvSpPr>
          <p:cNvPr id="998" name="Google Shape;998;p51"/>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51"/>
          <p:cNvSpPr/>
          <p:nvPr/>
        </p:nvSpPr>
        <p:spPr>
          <a:xfrm>
            <a:off x="1911100" y="1494500"/>
            <a:ext cx="6992400" cy="33927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001" name="Google Shape;1001;p51"/>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004" name="Google Shape;1004;p51"/>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005" name="Google Shape;1005;p51"/>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006" name="Google Shape;1006;p51"/>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txBox="1">
            <a:spLocks noGrp="1"/>
          </p:cNvSpPr>
          <p:nvPr>
            <p:ph type="title" idx="4294967295"/>
          </p:nvPr>
        </p:nvSpPr>
        <p:spPr>
          <a:xfrm>
            <a:off x="189700" y="4952100"/>
            <a:ext cx="4239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User: Health Facility Admin : Empty Form  </a:t>
            </a:r>
            <a:endParaRPr sz="800"/>
          </a:p>
        </p:txBody>
      </p:sp>
      <p:pic>
        <p:nvPicPr>
          <p:cNvPr id="1008" name="Google Shape;1008;p51"/>
          <p:cNvPicPr preferRelativeResize="0"/>
          <p:nvPr/>
        </p:nvPicPr>
        <p:blipFill>
          <a:blip r:embed="rId3">
            <a:alphaModFix/>
          </a:blip>
          <a:stretch>
            <a:fillRect/>
          </a:stretch>
        </p:blipFill>
        <p:spPr>
          <a:xfrm>
            <a:off x="55733" y="4985650"/>
            <a:ext cx="123050" cy="123050"/>
          </a:xfrm>
          <a:prstGeom prst="rect">
            <a:avLst/>
          </a:prstGeom>
          <a:noFill/>
          <a:ln>
            <a:noFill/>
          </a:ln>
        </p:spPr>
      </p:pic>
      <p:sp>
        <p:nvSpPr>
          <p:cNvPr id="1009" name="Google Shape;1009;p51"/>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User</a:t>
            </a:r>
            <a:endParaRPr sz="900">
              <a:solidFill>
                <a:schemeClr val="lt1"/>
              </a:solidFill>
              <a:latin typeface="Montserrat Medium"/>
              <a:ea typeface="Montserrat Medium"/>
              <a:cs typeface="Montserrat Medium"/>
              <a:sym typeface="Montserrat Medium"/>
            </a:endParaRPr>
          </a:p>
        </p:txBody>
      </p:sp>
      <p:pic>
        <p:nvPicPr>
          <p:cNvPr id="1010" name="Google Shape;1010;p51"/>
          <p:cNvPicPr preferRelativeResize="0"/>
          <p:nvPr/>
        </p:nvPicPr>
        <p:blipFill>
          <a:blip r:embed="rId4">
            <a:alphaModFix/>
          </a:blip>
          <a:stretch>
            <a:fillRect/>
          </a:stretch>
        </p:blipFill>
        <p:spPr>
          <a:xfrm>
            <a:off x="1890861" y="1064287"/>
            <a:ext cx="191400" cy="191400"/>
          </a:xfrm>
          <a:prstGeom prst="rect">
            <a:avLst/>
          </a:prstGeom>
          <a:noFill/>
          <a:ln>
            <a:noFill/>
          </a:ln>
        </p:spPr>
      </p:pic>
      <p:grpSp>
        <p:nvGrpSpPr>
          <p:cNvPr id="1011" name="Google Shape;1011;p51"/>
          <p:cNvGrpSpPr/>
          <p:nvPr/>
        </p:nvGrpSpPr>
        <p:grpSpPr>
          <a:xfrm>
            <a:off x="7889175" y="434725"/>
            <a:ext cx="1262400" cy="225000"/>
            <a:chOff x="7889175" y="434725"/>
            <a:chExt cx="1262400" cy="225000"/>
          </a:xfrm>
        </p:grpSpPr>
        <p:sp>
          <p:nvSpPr>
            <p:cNvPr id="1012" name="Google Shape;1012;p51"/>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013" name="Google Shape;1013;p51"/>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014" name="Google Shape;1014;p51"/>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015" name="Google Shape;1015;p51"/>
          <p:cNvPicPr preferRelativeResize="0"/>
          <p:nvPr/>
        </p:nvPicPr>
        <p:blipFill>
          <a:blip r:embed="rId6">
            <a:alphaModFix/>
          </a:blip>
          <a:stretch>
            <a:fillRect/>
          </a:stretch>
        </p:blipFill>
        <p:spPr>
          <a:xfrm>
            <a:off x="8422051" y="1105113"/>
            <a:ext cx="109728" cy="109728"/>
          </a:xfrm>
          <a:prstGeom prst="rect">
            <a:avLst/>
          </a:prstGeom>
          <a:noFill/>
          <a:ln>
            <a:noFill/>
          </a:ln>
        </p:spPr>
      </p:pic>
      <p:sp>
        <p:nvSpPr>
          <p:cNvPr id="1016" name="Google Shape;1016;p51"/>
          <p:cNvSpPr/>
          <p:nvPr/>
        </p:nvSpPr>
        <p:spPr>
          <a:xfrm>
            <a:off x="2039025" y="2724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User ID *</a:t>
            </a:r>
            <a:endParaRPr sz="700">
              <a:solidFill>
                <a:schemeClr val="lt2"/>
              </a:solidFill>
              <a:latin typeface="Montserrat"/>
              <a:ea typeface="Montserrat"/>
              <a:cs typeface="Montserrat"/>
              <a:sym typeface="Montserrat"/>
            </a:endParaRPr>
          </a:p>
        </p:txBody>
      </p:sp>
      <p:sp>
        <p:nvSpPr>
          <p:cNvPr id="1017" name="Google Shape;1017;p51"/>
          <p:cNvSpPr/>
          <p:nvPr/>
        </p:nvSpPr>
        <p:spPr>
          <a:xfrm>
            <a:off x="5163225" y="3105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Middle name</a:t>
            </a:r>
            <a:endParaRPr sz="700">
              <a:solidFill>
                <a:schemeClr val="lt2"/>
              </a:solidFill>
              <a:latin typeface="Montserrat"/>
              <a:ea typeface="Montserrat"/>
              <a:cs typeface="Montserrat"/>
              <a:sym typeface="Montserrat"/>
            </a:endParaRPr>
          </a:p>
        </p:txBody>
      </p:sp>
      <p:sp>
        <p:nvSpPr>
          <p:cNvPr id="1018" name="Google Shape;1018;p51"/>
          <p:cNvSpPr txBox="1"/>
          <p:nvPr/>
        </p:nvSpPr>
        <p:spPr>
          <a:xfrm>
            <a:off x="2035200" y="3754800"/>
            <a:ext cx="18492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Email or mobile required</a:t>
            </a:r>
            <a:endParaRPr sz="500">
              <a:solidFill>
                <a:schemeClr val="lt2"/>
              </a:solidFill>
              <a:latin typeface="Montserrat"/>
              <a:ea typeface="Montserrat"/>
              <a:cs typeface="Montserrat"/>
              <a:sym typeface="Montserrat"/>
            </a:endParaRPr>
          </a:p>
        </p:txBody>
      </p:sp>
      <p:cxnSp>
        <p:nvCxnSpPr>
          <p:cNvPr id="1019" name="Google Shape;1019;p51"/>
          <p:cNvCxnSpPr/>
          <p:nvPr/>
        </p:nvCxnSpPr>
        <p:spPr>
          <a:xfrm>
            <a:off x="2039025" y="2990154"/>
            <a:ext cx="990600" cy="0"/>
          </a:xfrm>
          <a:prstGeom prst="straightConnector1">
            <a:avLst/>
          </a:prstGeom>
          <a:noFill/>
          <a:ln w="9525" cap="flat" cmpd="sng">
            <a:solidFill>
              <a:srgbClr val="B7B7B7"/>
            </a:solidFill>
            <a:prstDash val="solid"/>
            <a:round/>
            <a:headEnd type="none" w="med" len="med"/>
            <a:tailEnd type="none" w="med" len="med"/>
          </a:ln>
        </p:spPr>
      </p:cxnSp>
      <p:sp>
        <p:nvSpPr>
          <p:cNvPr id="1020" name="Google Shape;1020;p51"/>
          <p:cNvSpPr/>
          <p:nvPr/>
        </p:nvSpPr>
        <p:spPr>
          <a:xfrm>
            <a:off x="2039025" y="3105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Last name *</a:t>
            </a:r>
            <a:endParaRPr sz="700">
              <a:solidFill>
                <a:schemeClr val="lt2"/>
              </a:solidFill>
              <a:latin typeface="Montserrat"/>
              <a:ea typeface="Montserrat"/>
              <a:cs typeface="Montserrat"/>
              <a:sym typeface="Montserrat"/>
            </a:endParaRPr>
          </a:p>
        </p:txBody>
      </p:sp>
      <p:cxnSp>
        <p:nvCxnSpPr>
          <p:cNvPr id="1021" name="Google Shape;1021;p51"/>
          <p:cNvCxnSpPr/>
          <p:nvPr/>
        </p:nvCxnSpPr>
        <p:spPr>
          <a:xfrm>
            <a:off x="2039025" y="3377047"/>
            <a:ext cx="1849200" cy="0"/>
          </a:xfrm>
          <a:prstGeom prst="straightConnector1">
            <a:avLst/>
          </a:prstGeom>
          <a:noFill/>
          <a:ln w="9525" cap="flat" cmpd="sng">
            <a:solidFill>
              <a:srgbClr val="B7B7B7"/>
            </a:solidFill>
            <a:prstDash val="solid"/>
            <a:round/>
            <a:headEnd type="none" w="med" len="med"/>
            <a:tailEnd type="none" w="med" len="med"/>
          </a:ln>
        </p:spPr>
      </p:cxnSp>
      <p:sp>
        <p:nvSpPr>
          <p:cNvPr id="1022" name="Google Shape;1022;p51"/>
          <p:cNvSpPr/>
          <p:nvPr/>
        </p:nvSpPr>
        <p:spPr>
          <a:xfrm>
            <a:off x="2039025" y="3486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Email</a:t>
            </a:r>
            <a:endParaRPr sz="700">
              <a:solidFill>
                <a:schemeClr val="lt2"/>
              </a:solidFill>
              <a:latin typeface="Montserrat"/>
              <a:ea typeface="Montserrat"/>
              <a:cs typeface="Montserrat"/>
              <a:sym typeface="Montserrat"/>
            </a:endParaRPr>
          </a:p>
        </p:txBody>
      </p:sp>
      <p:cxnSp>
        <p:nvCxnSpPr>
          <p:cNvPr id="1023" name="Google Shape;1023;p51"/>
          <p:cNvCxnSpPr/>
          <p:nvPr/>
        </p:nvCxnSpPr>
        <p:spPr>
          <a:xfrm>
            <a:off x="2039025" y="3758047"/>
            <a:ext cx="1849200" cy="0"/>
          </a:xfrm>
          <a:prstGeom prst="straightConnector1">
            <a:avLst/>
          </a:prstGeom>
          <a:noFill/>
          <a:ln w="9525" cap="flat" cmpd="sng">
            <a:solidFill>
              <a:srgbClr val="B7B7B7"/>
            </a:solidFill>
            <a:prstDash val="solid"/>
            <a:round/>
            <a:headEnd type="none" w="med" len="med"/>
            <a:tailEnd type="none" w="med" len="med"/>
          </a:ln>
        </p:spPr>
      </p:cxnSp>
      <p:sp>
        <p:nvSpPr>
          <p:cNvPr id="1024" name="Google Shape;1024;p51"/>
          <p:cNvSpPr/>
          <p:nvPr/>
        </p:nvSpPr>
        <p:spPr>
          <a:xfrm>
            <a:off x="4020225" y="3105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First name *</a:t>
            </a:r>
            <a:endParaRPr sz="700">
              <a:solidFill>
                <a:schemeClr val="lt2"/>
              </a:solidFill>
              <a:latin typeface="Montserrat"/>
              <a:ea typeface="Montserrat"/>
              <a:cs typeface="Montserrat"/>
              <a:sym typeface="Montserrat"/>
            </a:endParaRPr>
          </a:p>
        </p:txBody>
      </p:sp>
      <p:cxnSp>
        <p:nvCxnSpPr>
          <p:cNvPr id="1025" name="Google Shape;1025;p51"/>
          <p:cNvCxnSpPr/>
          <p:nvPr/>
        </p:nvCxnSpPr>
        <p:spPr>
          <a:xfrm>
            <a:off x="4020225" y="3377047"/>
            <a:ext cx="990600" cy="0"/>
          </a:xfrm>
          <a:prstGeom prst="straightConnector1">
            <a:avLst/>
          </a:prstGeom>
          <a:noFill/>
          <a:ln w="9525" cap="flat" cmpd="sng">
            <a:solidFill>
              <a:srgbClr val="B7B7B7"/>
            </a:solidFill>
            <a:prstDash val="solid"/>
            <a:round/>
            <a:headEnd type="none" w="med" len="med"/>
            <a:tailEnd type="none" w="med" len="med"/>
          </a:ln>
        </p:spPr>
      </p:cxnSp>
      <p:cxnSp>
        <p:nvCxnSpPr>
          <p:cNvPr id="1026" name="Google Shape;1026;p51"/>
          <p:cNvCxnSpPr/>
          <p:nvPr/>
        </p:nvCxnSpPr>
        <p:spPr>
          <a:xfrm>
            <a:off x="5163225" y="3377047"/>
            <a:ext cx="990600" cy="0"/>
          </a:xfrm>
          <a:prstGeom prst="straightConnector1">
            <a:avLst/>
          </a:prstGeom>
          <a:noFill/>
          <a:ln w="9525" cap="flat" cmpd="sng">
            <a:solidFill>
              <a:srgbClr val="B7B7B7"/>
            </a:solidFill>
            <a:prstDash val="solid"/>
            <a:round/>
            <a:headEnd type="none" w="med" len="med"/>
            <a:tailEnd type="none" w="med" len="med"/>
          </a:ln>
        </p:spPr>
      </p:cxnSp>
      <p:sp>
        <p:nvSpPr>
          <p:cNvPr id="1027" name="Google Shape;1027;p51"/>
          <p:cNvSpPr/>
          <p:nvPr/>
        </p:nvSpPr>
        <p:spPr>
          <a:xfrm>
            <a:off x="2049543" y="1763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Level 1 *</a:t>
            </a:r>
            <a:endParaRPr sz="700">
              <a:solidFill>
                <a:schemeClr val="lt2"/>
              </a:solidFill>
              <a:latin typeface="Montserrat"/>
              <a:ea typeface="Montserrat"/>
              <a:cs typeface="Montserrat"/>
              <a:sym typeface="Montserrat"/>
            </a:endParaRPr>
          </a:p>
        </p:txBody>
      </p:sp>
      <p:cxnSp>
        <p:nvCxnSpPr>
          <p:cNvPr id="1028" name="Google Shape;1028;p51"/>
          <p:cNvCxnSpPr/>
          <p:nvPr/>
        </p:nvCxnSpPr>
        <p:spPr>
          <a:xfrm>
            <a:off x="2039025" y="2035053"/>
            <a:ext cx="1430400" cy="0"/>
          </a:xfrm>
          <a:prstGeom prst="straightConnector1">
            <a:avLst/>
          </a:prstGeom>
          <a:noFill/>
          <a:ln w="9525" cap="flat" cmpd="sng">
            <a:solidFill>
              <a:srgbClr val="B7B7B7"/>
            </a:solidFill>
            <a:prstDash val="solid"/>
            <a:round/>
            <a:headEnd type="none" w="med" len="med"/>
            <a:tailEnd type="none" w="med" len="med"/>
          </a:ln>
        </p:spPr>
      </p:cxnSp>
      <p:sp>
        <p:nvSpPr>
          <p:cNvPr id="1029" name="Google Shape;1029;p51"/>
          <p:cNvSpPr/>
          <p:nvPr/>
        </p:nvSpPr>
        <p:spPr>
          <a:xfrm>
            <a:off x="3591400" y="2141399"/>
            <a:ext cx="21351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Level 4 *</a:t>
            </a:r>
            <a:endParaRPr sz="700">
              <a:solidFill>
                <a:schemeClr val="lt2"/>
              </a:solidFill>
              <a:latin typeface="Montserrat"/>
              <a:ea typeface="Montserrat"/>
              <a:cs typeface="Montserrat"/>
              <a:sym typeface="Montserrat"/>
            </a:endParaRPr>
          </a:p>
        </p:txBody>
      </p:sp>
      <p:cxnSp>
        <p:nvCxnSpPr>
          <p:cNvPr id="1030" name="Google Shape;1030;p51"/>
          <p:cNvCxnSpPr/>
          <p:nvPr/>
        </p:nvCxnSpPr>
        <p:spPr>
          <a:xfrm>
            <a:off x="3591400" y="2413803"/>
            <a:ext cx="2135100" cy="0"/>
          </a:xfrm>
          <a:prstGeom prst="straightConnector1">
            <a:avLst/>
          </a:prstGeom>
          <a:noFill/>
          <a:ln w="9525" cap="flat" cmpd="sng">
            <a:solidFill>
              <a:srgbClr val="B7B7B7"/>
            </a:solidFill>
            <a:prstDash val="solid"/>
            <a:round/>
            <a:headEnd type="none" w="med" len="med"/>
            <a:tailEnd type="none" w="med" len="med"/>
          </a:ln>
        </p:spPr>
      </p:cxnSp>
      <p:pic>
        <p:nvPicPr>
          <p:cNvPr id="1031" name="Google Shape;1031;p51"/>
          <p:cNvPicPr preferRelativeResize="0"/>
          <p:nvPr/>
        </p:nvPicPr>
        <p:blipFill>
          <a:blip r:embed="rId7">
            <a:alphaModFix/>
          </a:blip>
          <a:stretch>
            <a:fillRect/>
          </a:stretch>
        </p:blipFill>
        <p:spPr>
          <a:xfrm>
            <a:off x="3299525" y="1842619"/>
            <a:ext cx="109728" cy="109728"/>
          </a:xfrm>
          <a:prstGeom prst="rect">
            <a:avLst/>
          </a:prstGeom>
          <a:noFill/>
          <a:ln>
            <a:noFill/>
          </a:ln>
        </p:spPr>
      </p:pic>
      <p:pic>
        <p:nvPicPr>
          <p:cNvPr id="1032" name="Google Shape;1032;p51"/>
          <p:cNvPicPr preferRelativeResize="0"/>
          <p:nvPr/>
        </p:nvPicPr>
        <p:blipFill>
          <a:blip r:embed="rId7">
            <a:alphaModFix/>
          </a:blip>
          <a:stretch>
            <a:fillRect/>
          </a:stretch>
        </p:blipFill>
        <p:spPr>
          <a:xfrm>
            <a:off x="5551950" y="2220882"/>
            <a:ext cx="109728" cy="109728"/>
          </a:xfrm>
          <a:prstGeom prst="rect">
            <a:avLst/>
          </a:prstGeom>
          <a:noFill/>
          <a:ln>
            <a:noFill/>
          </a:ln>
        </p:spPr>
      </p:pic>
      <p:sp>
        <p:nvSpPr>
          <p:cNvPr id="1033" name="Google Shape;1033;p51"/>
          <p:cNvSpPr/>
          <p:nvPr/>
        </p:nvSpPr>
        <p:spPr>
          <a:xfrm>
            <a:off x="3157622" y="2724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Health facility admin</a:t>
            </a:r>
            <a:endParaRPr sz="700">
              <a:solidFill>
                <a:schemeClr val="lt2"/>
              </a:solidFill>
              <a:latin typeface="Montserrat"/>
              <a:ea typeface="Montserrat"/>
              <a:cs typeface="Montserrat"/>
              <a:sym typeface="Montserrat"/>
            </a:endParaRPr>
          </a:p>
        </p:txBody>
      </p:sp>
      <p:pic>
        <p:nvPicPr>
          <p:cNvPr id="1034" name="Google Shape;1034;p51"/>
          <p:cNvPicPr preferRelativeResize="0"/>
          <p:nvPr/>
        </p:nvPicPr>
        <p:blipFill>
          <a:blip r:embed="rId8">
            <a:alphaModFix/>
          </a:blip>
          <a:stretch>
            <a:fillRect/>
          </a:stretch>
        </p:blipFill>
        <p:spPr>
          <a:xfrm>
            <a:off x="7728912" y="1105128"/>
            <a:ext cx="109725" cy="109725"/>
          </a:xfrm>
          <a:prstGeom prst="rect">
            <a:avLst/>
          </a:prstGeom>
          <a:noFill/>
          <a:ln>
            <a:noFill/>
          </a:ln>
        </p:spPr>
      </p:pic>
      <p:cxnSp>
        <p:nvCxnSpPr>
          <p:cNvPr id="1035" name="Google Shape;1035;p51"/>
          <p:cNvCxnSpPr>
            <a:stCxn id="1022" idx="2"/>
            <a:endCxn id="1036" idx="3"/>
          </p:cNvCxnSpPr>
          <p:nvPr/>
        </p:nvCxnSpPr>
        <p:spPr>
          <a:xfrm flipH="1">
            <a:off x="1365225" y="3620100"/>
            <a:ext cx="673800" cy="439500"/>
          </a:xfrm>
          <a:prstGeom prst="bentConnector3">
            <a:avLst>
              <a:gd name="adj1" fmla="val 49990"/>
            </a:avLst>
          </a:prstGeom>
          <a:noFill/>
          <a:ln w="9525" cap="flat" cmpd="sng">
            <a:solidFill>
              <a:schemeClr val="accent2"/>
            </a:solidFill>
            <a:prstDash val="solid"/>
            <a:round/>
            <a:headEnd type="none" w="med" len="med"/>
            <a:tailEnd type="none" w="med" len="med"/>
          </a:ln>
        </p:spPr>
      </p:cxnSp>
      <p:sp>
        <p:nvSpPr>
          <p:cNvPr id="1037" name="Google Shape;1037;p51"/>
          <p:cNvSpPr/>
          <p:nvPr/>
        </p:nvSpPr>
        <p:spPr>
          <a:xfrm>
            <a:off x="2039025" y="2144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Level 3 *</a:t>
            </a:r>
            <a:endParaRPr sz="700">
              <a:solidFill>
                <a:schemeClr val="lt2"/>
              </a:solidFill>
              <a:latin typeface="Montserrat"/>
              <a:ea typeface="Montserrat"/>
              <a:cs typeface="Montserrat"/>
              <a:sym typeface="Montserrat"/>
            </a:endParaRPr>
          </a:p>
        </p:txBody>
      </p:sp>
      <p:cxnSp>
        <p:nvCxnSpPr>
          <p:cNvPr id="1038" name="Google Shape;1038;p51"/>
          <p:cNvCxnSpPr/>
          <p:nvPr/>
        </p:nvCxnSpPr>
        <p:spPr>
          <a:xfrm>
            <a:off x="2039025" y="24160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039" name="Google Shape;1039;p51"/>
          <p:cNvPicPr preferRelativeResize="0"/>
          <p:nvPr/>
        </p:nvPicPr>
        <p:blipFill>
          <a:blip r:embed="rId7">
            <a:alphaModFix/>
          </a:blip>
          <a:stretch>
            <a:fillRect/>
          </a:stretch>
        </p:blipFill>
        <p:spPr>
          <a:xfrm>
            <a:off x="3299525" y="2223619"/>
            <a:ext cx="109728" cy="109728"/>
          </a:xfrm>
          <a:prstGeom prst="rect">
            <a:avLst/>
          </a:prstGeom>
          <a:noFill/>
          <a:ln>
            <a:noFill/>
          </a:ln>
        </p:spPr>
      </p:pic>
      <p:sp>
        <p:nvSpPr>
          <p:cNvPr id="1040" name="Google Shape;1040;p51"/>
          <p:cNvSpPr txBox="1"/>
          <p:nvPr/>
        </p:nvSpPr>
        <p:spPr>
          <a:xfrm>
            <a:off x="2035200" y="1621200"/>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Location</a:t>
            </a:r>
            <a:endParaRPr sz="600">
              <a:solidFill>
                <a:schemeClr val="accent1"/>
              </a:solidFill>
              <a:latin typeface="Montserrat Medium"/>
              <a:ea typeface="Montserrat Medium"/>
              <a:cs typeface="Montserrat Medium"/>
              <a:sym typeface="Montserrat Medium"/>
            </a:endParaRPr>
          </a:p>
        </p:txBody>
      </p:sp>
      <p:sp>
        <p:nvSpPr>
          <p:cNvPr id="1041" name="Google Shape;1041;p51"/>
          <p:cNvSpPr txBox="1"/>
          <p:nvPr/>
        </p:nvSpPr>
        <p:spPr>
          <a:xfrm>
            <a:off x="2035200" y="25800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1042" name="Google Shape;1042;p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t>23</a:t>
            </a:fld>
            <a:endParaRPr sz="1000"/>
          </a:p>
        </p:txBody>
      </p:sp>
      <p:sp>
        <p:nvSpPr>
          <p:cNvPr id="1043" name="Google Shape;1043;p51"/>
          <p:cNvSpPr txBox="1"/>
          <p:nvPr/>
        </p:nvSpPr>
        <p:spPr>
          <a:xfrm>
            <a:off x="2983463" y="890338"/>
            <a:ext cx="11316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Auto populated and non-editable</a:t>
            </a:r>
            <a:endParaRPr sz="700">
              <a:solidFill>
                <a:srgbClr val="FFFFFF"/>
              </a:solidFill>
              <a:latin typeface="Roboto"/>
              <a:ea typeface="Roboto"/>
              <a:cs typeface="Roboto"/>
              <a:sym typeface="Roboto"/>
            </a:endParaRPr>
          </a:p>
        </p:txBody>
      </p:sp>
      <p:cxnSp>
        <p:nvCxnSpPr>
          <p:cNvPr id="1044" name="Google Shape;1044;p51"/>
          <p:cNvCxnSpPr>
            <a:stCxn id="1043" idx="2"/>
            <a:endCxn id="1033" idx="3"/>
          </p:cNvCxnSpPr>
          <p:nvPr/>
        </p:nvCxnSpPr>
        <p:spPr>
          <a:xfrm rot="-5400000" flipH="1">
            <a:off x="3067763" y="1709638"/>
            <a:ext cx="1496100" cy="533100"/>
          </a:xfrm>
          <a:prstGeom prst="bentConnector3">
            <a:avLst>
              <a:gd name="adj1" fmla="val 87204"/>
            </a:avLst>
          </a:prstGeom>
          <a:noFill/>
          <a:ln w="9525" cap="flat" cmpd="sng">
            <a:solidFill>
              <a:schemeClr val="accent2"/>
            </a:solidFill>
            <a:prstDash val="solid"/>
            <a:round/>
            <a:headEnd type="none" w="med" len="med"/>
            <a:tailEnd type="none" w="med" len="med"/>
          </a:ln>
        </p:spPr>
      </p:cxnSp>
      <p:sp>
        <p:nvSpPr>
          <p:cNvPr id="1036" name="Google Shape;1036;p51"/>
          <p:cNvSpPr txBox="1"/>
          <p:nvPr/>
        </p:nvSpPr>
        <p:spPr>
          <a:xfrm>
            <a:off x="102675" y="3235550"/>
            <a:ext cx="1262400" cy="164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mandatory, check on save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entered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format should be checked for valid format</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Email max length = 50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Mobile max length = 15 chars</a:t>
            </a:r>
            <a:endParaRPr sz="700">
              <a:solidFill>
                <a:srgbClr val="00FF00"/>
              </a:solidFill>
              <a:latin typeface="Roboto"/>
              <a:ea typeface="Roboto"/>
              <a:cs typeface="Roboto"/>
              <a:sym typeface="Roboto"/>
            </a:endParaRPr>
          </a:p>
        </p:txBody>
      </p:sp>
      <p:sp>
        <p:nvSpPr>
          <p:cNvPr id="1045" name="Google Shape;1045;p51"/>
          <p:cNvSpPr txBox="1"/>
          <p:nvPr/>
        </p:nvSpPr>
        <p:spPr>
          <a:xfrm>
            <a:off x="102675" y="1803950"/>
            <a:ext cx="1262400" cy="920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ID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Type = Alphanumeric</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MIn length = 3 chars</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10 chars</a:t>
            </a:r>
            <a:endParaRPr sz="700">
              <a:solidFill>
                <a:srgbClr val="FFFFFF"/>
              </a:solidFill>
              <a:latin typeface="Roboto"/>
              <a:ea typeface="Roboto"/>
              <a:cs typeface="Roboto"/>
              <a:sym typeface="Roboto"/>
            </a:endParaRPr>
          </a:p>
        </p:txBody>
      </p:sp>
      <p:cxnSp>
        <p:nvCxnSpPr>
          <p:cNvPr id="1046" name="Google Shape;1046;p51"/>
          <p:cNvCxnSpPr>
            <a:stCxn id="1016" idx="2"/>
            <a:endCxn id="1045" idx="3"/>
          </p:cNvCxnSpPr>
          <p:nvPr/>
        </p:nvCxnSpPr>
        <p:spPr>
          <a:xfrm rot="10800000">
            <a:off x="1365225" y="2264100"/>
            <a:ext cx="673800" cy="594000"/>
          </a:xfrm>
          <a:prstGeom prst="bentConnector3">
            <a:avLst>
              <a:gd name="adj1" fmla="val 49989"/>
            </a:avLst>
          </a:prstGeom>
          <a:noFill/>
          <a:ln w="9525" cap="flat" cmpd="sng">
            <a:solidFill>
              <a:schemeClr val="accent2"/>
            </a:solidFill>
            <a:prstDash val="solid"/>
            <a:round/>
            <a:headEnd type="none" w="med" len="med"/>
            <a:tailEnd type="none" w="med" len="med"/>
          </a:ln>
        </p:spPr>
      </p:cxnSp>
      <p:sp>
        <p:nvSpPr>
          <p:cNvPr id="1047" name="Google Shape;1047;p51"/>
          <p:cNvSpPr/>
          <p:nvPr/>
        </p:nvSpPr>
        <p:spPr>
          <a:xfrm>
            <a:off x="5166349" y="2724900"/>
            <a:ext cx="1385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Account group *</a:t>
            </a:r>
            <a:endParaRPr sz="700">
              <a:solidFill>
                <a:schemeClr val="lt2"/>
              </a:solidFill>
              <a:latin typeface="Montserrat"/>
              <a:ea typeface="Montserrat"/>
              <a:cs typeface="Montserrat"/>
              <a:sym typeface="Montserrat"/>
            </a:endParaRPr>
          </a:p>
        </p:txBody>
      </p:sp>
      <p:cxnSp>
        <p:nvCxnSpPr>
          <p:cNvPr id="1048" name="Google Shape;1048;p51"/>
          <p:cNvCxnSpPr/>
          <p:nvPr/>
        </p:nvCxnSpPr>
        <p:spPr>
          <a:xfrm>
            <a:off x="5166351" y="2996825"/>
            <a:ext cx="1385700" cy="0"/>
          </a:xfrm>
          <a:prstGeom prst="straightConnector1">
            <a:avLst/>
          </a:prstGeom>
          <a:noFill/>
          <a:ln w="9525" cap="flat" cmpd="sng">
            <a:solidFill>
              <a:srgbClr val="B7B7B7"/>
            </a:solidFill>
            <a:prstDash val="solid"/>
            <a:round/>
            <a:headEnd type="none" w="med" len="med"/>
            <a:tailEnd type="none" w="med" len="med"/>
          </a:ln>
        </p:spPr>
      </p:cxnSp>
      <p:pic>
        <p:nvPicPr>
          <p:cNvPr id="1049" name="Google Shape;1049;p51"/>
          <p:cNvPicPr preferRelativeResize="0"/>
          <p:nvPr/>
        </p:nvPicPr>
        <p:blipFill>
          <a:blip r:embed="rId7">
            <a:alphaModFix/>
          </a:blip>
          <a:stretch>
            <a:fillRect/>
          </a:stretch>
        </p:blipFill>
        <p:spPr>
          <a:xfrm>
            <a:off x="6382512" y="2804394"/>
            <a:ext cx="109728" cy="109728"/>
          </a:xfrm>
          <a:prstGeom prst="rect">
            <a:avLst/>
          </a:prstGeom>
          <a:noFill/>
          <a:ln>
            <a:noFill/>
          </a:ln>
        </p:spPr>
      </p:pic>
      <p:sp>
        <p:nvSpPr>
          <p:cNvPr id="1050" name="Google Shape;1050;p51"/>
          <p:cNvSpPr txBox="1"/>
          <p:nvPr/>
        </p:nvSpPr>
        <p:spPr>
          <a:xfrm>
            <a:off x="6089400" y="638675"/>
            <a:ext cx="1133100" cy="738600"/>
          </a:xfrm>
          <a:prstGeom prst="rect">
            <a:avLst/>
          </a:prstGeom>
          <a:solidFill>
            <a:schemeClr val="accent2"/>
          </a:solid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None/>
            </a:pPr>
            <a:r>
              <a:rPr lang="en" sz="700" b="1">
                <a:solidFill>
                  <a:srgbClr val="FFFFFF"/>
                </a:solidFill>
                <a:latin typeface="Roboto"/>
                <a:ea typeface="Roboto"/>
                <a:cs typeface="Roboto"/>
                <a:sym typeface="Roboto"/>
              </a:rPr>
              <a:t>Dropdown options : </a:t>
            </a:r>
            <a:endParaRPr sz="700" b="1">
              <a:solidFill>
                <a:srgbClr val="FFFFFF"/>
              </a:solidFill>
              <a:latin typeface="Roboto"/>
              <a:ea typeface="Roboto"/>
              <a:cs typeface="Roboto"/>
              <a:sym typeface="Roboto"/>
            </a:endParaRPr>
          </a:p>
          <a:p>
            <a:pPr marL="114300" marR="0" lvl="0" indent="-101600" algn="l" rtl="0">
              <a:lnSpc>
                <a:spcPct val="100000"/>
              </a:lnSpc>
              <a:spcBef>
                <a:spcPts val="400"/>
              </a:spcBef>
              <a:spcAft>
                <a:spcPts val="0"/>
              </a:spcAft>
              <a:buClr>
                <a:srgbClr val="FFFFFF"/>
              </a:buClr>
              <a:buSzPts val="700"/>
              <a:buFont typeface="Roboto"/>
              <a:buChar char="●"/>
            </a:pPr>
            <a:r>
              <a:rPr lang="en" sz="700">
                <a:solidFill>
                  <a:srgbClr val="FFFFFF"/>
                </a:solidFill>
                <a:latin typeface="Roboto"/>
                <a:ea typeface="Roboto"/>
                <a:cs typeface="Roboto"/>
                <a:sym typeface="Roboto"/>
              </a:rPr>
              <a:t>Physician</a:t>
            </a:r>
            <a:endParaRPr sz="700">
              <a:solidFill>
                <a:srgbClr val="FFFFFF"/>
              </a:solidFill>
              <a:latin typeface="Roboto"/>
              <a:ea typeface="Roboto"/>
              <a:cs typeface="Roboto"/>
              <a:sym typeface="Roboto"/>
            </a:endParaRPr>
          </a:p>
          <a:p>
            <a:pPr marL="114300" marR="0" lvl="0" indent="-101600" algn="l" rtl="0">
              <a:lnSpc>
                <a:spcPct val="100000"/>
              </a:lnSpc>
              <a:spcBef>
                <a:spcPts val="0"/>
              </a:spcBef>
              <a:spcAft>
                <a:spcPts val="0"/>
              </a:spcAft>
              <a:buClr>
                <a:srgbClr val="FFFFFF"/>
              </a:buClr>
              <a:buSzPts val="700"/>
              <a:buFont typeface="Roboto"/>
              <a:buChar char="●"/>
            </a:pPr>
            <a:r>
              <a:rPr lang="en" sz="700">
                <a:solidFill>
                  <a:srgbClr val="FFFFFF"/>
                </a:solidFill>
                <a:latin typeface="Roboto"/>
                <a:ea typeface="Roboto"/>
                <a:cs typeface="Roboto"/>
                <a:sym typeface="Roboto"/>
              </a:rPr>
              <a:t>Pharmacist</a:t>
            </a:r>
            <a:endParaRPr sz="700">
              <a:solidFill>
                <a:srgbClr val="FFFFFF"/>
              </a:solidFill>
              <a:latin typeface="Roboto"/>
              <a:ea typeface="Roboto"/>
              <a:cs typeface="Roboto"/>
              <a:sym typeface="Roboto"/>
            </a:endParaRPr>
          </a:p>
          <a:p>
            <a:pPr marL="114300" marR="0" lvl="0" indent="-101600" algn="l" rtl="0">
              <a:lnSpc>
                <a:spcPct val="100000"/>
              </a:lnSpc>
              <a:spcBef>
                <a:spcPts val="0"/>
              </a:spcBef>
              <a:spcAft>
                <a:spcPts val="0"/>
              </a:spcAft>
              <a:buClr>
                <a:srgbClr val="FFFFFF"/>
              </a:buClr>
              <a:buSzPts val="700"/>
              <a:buFont typeface="Roboto"/>
              <a:buChar char="●"/>
            </a:pPr>
            <a:r>
              <a:rPr lang="en" sz="700">
                <a:solidFill>
                  <a:srgbClr val="FFFFFF"/>
                </a:solidFill>
                <a:latin typeface="Roboto"/>
                <a:ea typeface="Roboto"/>
                <a:cs typeface="Roboto"/>
                <a:sym typeface="Roboto"/>
              </a:rPr>
              <a:t>Receptionist</a:t>
            </a:r>
            <a:endParaRPr sz="700">
              <a:solidFill>
                <a:srgbClr val="FFFFFF"/>
              </a:solidFill>
              <a:latin typeface="Roboto"/>
              <a:ea typeface="Roboto"/>
              <a:cs typeface="Roboto"/>
              <a:sym typeface="Roboto"/>
            </a:endParaRPr>
          </a:p>
          <a:p>
            <a:pPr marL="114300" marR="0" lvl="0" indent="-101600" algn="l" rtl="0">
              <a:lnSpc>
                <a:spcPct val="100000"/>
              </a:lnSpc>
              <a:spcBef>
                <a:spcPts val="0"/>
              </a:spcBef>
              <a:spcAft>
                <a:spcPts val="0"/>
              </a:spcAft>
              <a:buClr>
                <a:srgbClr val="FFFFFF"/>
              </a:buClr>
              <a:buSzPts val="700"/>
              <a:buFont typeface="Roboto"/>
              <a:buChar char="●"/>
            </a:pPr>
            <a:r>
              <a:rPr lang="en" sz="700">
                <a:solidFill>
                  <a:srgbClr val="FFFFFF"/>
                </a:solidFill>
                <a:latin typeface="Roboto"/>
                <a:ea typeface="Roboto"/>
                <a:cs typeface="Roboto"/>
                <a:sym typeface="Roboto"/>
              </a:rPr>
              <a:t>General employee</a:t>
            </a:r>
            <a:endParaRPr sz="700">
              <a:solidFill>
                <a:srgbClr val="FFFFFF"/>
              </a:solidFill>
              <a:latin typeface="Roboto"/>
              <a:ea typeface="Roboto"/>
              <a:cs typeface="Roboto"/>
              <a:sym typeface="Roboto"/>
            </a:endParaRPr>
          </a:p>
        </p:txBody>
      </p:sp>
      <p:cxnSp>
        <p:nvCxnSpPr>
          <p:cNvPr id="1051" name="Google Shape;1051;p51"/>
          <p:cNvCxnSpPr>
            <a:stCxn id="1050" idx="2"/>
            <a:endCxn id="1049" idx="0"/>
          </p:cNvCxnSpPr>
          <p:nvPr/>
        </p:nvCxnSpPr>
        <p:spPr>
          <a:xfrm rot="5400000">
            <a:off x="5833050" y="1981475"/>
            <a:ext cx="1427100" cy="218700"/>
          </a:xfrm>
          <a:prstGeom prst="bentConnector3">
            <a:avLst>
              <a:gd name="adj1" fmla="val 50001"/>
            </a:avLst>
          </a:prstGeom>
          <a:noFill/>
          <a:ln w="9525" cap="flat" cmpd="sng">
            <a:solidFill>
              <a:schemeClr val="accent2"/>
            </a:solidFill>
            <a:prstDash val="solid"/>
            <a:round/>
            <a:headEnd type="none" w="med" len="med"/>
            <a:tailEnd type="none" w="med" len="med"/>
          </a:ln>
        </p:spPr>
      </p:cxnSp>
      <p:sp>
        <p:nvSpPr>
          <p:cNvPr id="1052" name="Google Shape;1052;p51"/>
          <p:cNvSpPr txBox="1"/>
          <p:nvPr/>
        </p:nvSpPr>
        <p:spPr>
          <a:xfrm>
            <a:off x="102675" y="1015000"/>
            <a:ext cx="1262400" cy="73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All fields are searchable dropdowns  (User types in text and related entries are displayed from which user can select the required entry)</a:t>
            </a:r>
            <a:endParaRPr sz="700">
              <a:solidFill>
                <a:srgbClr val="FFFFFF"/>
              </a:solidFill>
              <a:latin typeface="Roboto"/>
              <a:ea typeface="Roboto"/>
              <a:cs typeface="Roboto"/>
              <a:sym typeface="Roboto"/>
            </a:endParaRPr>
          </a:p>
        </p:txBody>
      </p:sp>
      <p:cxnSp>
        <p:nvCxnSpPr>
          <p:cNvPr id="1053" name="Google Shape;1053;p51"/>
          <p:cNvCxnSpPr>
            <a:stCxn id="1040" idx="1"/>
            <a:endCxn id="1052" idx="3"/>
          </p:cNvCxnSpPr>
          <p:nvPr/>
        </p:nvCxnSpPr>
        <p:spPr>
          <a:xfrm rot="10800000">
            <a:off x="1365000" y="1384200"/>
            <a:ext cx="670200" cy="291900"/>
          </a:xfrm>
          <a:prstGeom prst="bentConnector3">
            <a:avLst>
              <a:gd name="adj1" fmla="val 49994"/>
            </a:avLst>
          </a:prstGeom>
          <a:noFill/>
          <a:ln w="9525" cap="flat" cmpd="sng">
            <a:solidFill>
              <a:schemeClr val="accent2"/>
            </a:solidFill>
            <a:prstDash val="solid"/>
            <a:round/>
            <a:headEnd type="none" w="med" len="med"/>
            <a:tailEnd type="none" w="med" len="med"/>
          </a:ln>
        </p:spPr>
      </p:cxnSp>
      <p:sp>
        <p:nvSpPr>
          <p:cNvPr id="1054" name="Google Shape;1054;p51"/>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24 Updated on Oct 06, 2020</a:t>
            </a:r>
            <a:endParaRPr>
              <a:solidFill>
                <a:srgbClr val="FFFFFF"/>
              </a:solidFill>
            </a:endParaRPr>
          </a:p>
        </p:txBody>
      </p:sp>
      <p:sp>
        <p:nvSpPr>
          <p:cNvPr id="1055" name="Google Shape;1055;p51"/>
          <p:cNvSpPr txBox="1"/>
          <p:nvPr/>
        </p:nvSpPr>
        <p:spPr>
          <a:xfrm>
            <a:off x="168075" y="2846828"/>
            <a:ext cx="11316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50 chars </a:t>
            </a:r>
            <a:endParaRPr sz="700">
              <a:solidFill>
                <a:srgbClr val="FFFFFF"/>
              </a:solidFill>
              <a:latin typeface="Roboto"/>
              <a:ea typeface="Roboto"/>
              <a:cs typeface="Roboto"/>
              <a:sym typeface="Roboto"/>
            </a:endParaRPr>
          </a:p>
        </p:txBody>
      </p:sp>
      <p:cxnSp>
        <p:nvCxnSpPr>
          <p:cNvPr id="1056" name="Google Shape;1056;p51"/>
          <p:cNvCxnSpPr>
            <a:stCxn id="1020" idx="2"/>
            <a:endCxn id="1055" idx="3"/>
          </p:cNvCxnSpPr>
          <p:nvPr/>
        </p:nvCxnSpPr>
        <p:spPr>
          <a:xfrm rot="10800000">
            <a:off x="1299825" y="3015600"/>
            <a:ext cx="739200" cy="223500"/>
          </a:xfrm>
          <a:prstGeom prst="bentConnector3">
            <a:avLst>
              <a:gd name="adj1" fmla="val 49991"/>
            </a:avLst>
          </a:prstGeom>
          <a:noFill/>
          <a:ln w="9525" cap="flat" cmpd="sng">
            <a:solidFill>
              <a:schemeClr val="accent2"/>
            </a:solidFill>
            <a:prstDash val="solid"/>
            <a:round/>
            <a:headEnd type="none" w="med" len="med"/>
            <a:tailEnd type="none" w="med" len="med"/>
          </a:ln>
        </p:spPr>
      </p:cxnSp>
      <p:cxnSp>
        <p:nvCxnSpPr>
          <p:cNvPr id="1057" name="Google Shape;1057;p51"/>
          <p:cNvCxnSpPr>
            <a:stCxn id="1024" idx="3"/>
            <a:endCxn id="1055" idx="3"/>
          </p:cNvCxnSpPr>
          <p:nvPr/>
        </p:nvCxnSpPr>
        <p:spPr>
          <a:xfrm rot="5400000" flipH="1">
            <a:off x="2862975" y="1452600"/>
            <a:ext cx="89400" cy="3215700"/>
          </a:xfrm>
          <a:prstGeom prst="bentConnector2">
            <a:avLst/>
          </a:prstGeom>
          <a:noFill/>
          <a:ln w="9525" cap="flat" cmpd="sng">
            <a:solidFill>
              <a:schemeClr val="accent2"/>
            </a:solidFill>
            <a:prstDash val="solid"/>
            <a:round/>
            <a:headEnd type="none" w="med" len="med"/>
            <a:tailEnd type="none" w="med" len="med"/>
          </a:ln>
        </p:spPr>
      </p:cxnSp>
      <p:cxnSp>
        <p:nvCxnSpPr>
          <p:cNvPr id="1058" name="Google Shape;1058;p51"/>
          <p:cNvCxnSpPr>
            <a:stCxn id="1017" idx="3"/>
            <a:endCxn id="1055" idx="3"/>
          </p:cNvCxnSpPr>
          <p:nvPr/>
        </p:nvCxnSpPr>
        <p:spPr>
          <a:xfrm rot="5400000" flipH="1">
            <a:off x="3434475" y="881100"/>
            <a:ext cx="89400" cy="4358700"/>
          </a:xfrm>
          <a:prstGeom prst="bentConnector2">
            <a:avLst/>
          </a:prstGeom>
          <a:noFill/>
          <a:ln w="9525" cap="flat" cmpd="sng">
            <a:solidFill>
              <a:schemeClr val="accent2"/>
            </a:solidFill>
            <a:prstDash val="solid"/>
            <a:round/>
            <a:headEnd type="none" w="med" len="med"/>
            <a:tailEnd type="none" w="med" len="med"/>
          </a:ln>
        </p:spPr>
      </p:cxnSp>
      <p:sp>
        <p:nvSpPr>
          <p:cNvPr id="1059" name="Google Shape;1059;p51"/>
          <p:cNvSpPr/>
          <p:nvPr/>
        </p:nvSpPr>
        <p:spPr>
          <a:xfrm>
            <a:off x="4020225" y="3483864"/>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1060" name="Google Shape;1060;p51"/>
          <p:cNvSpPr/>
          <p:nvPr/>
        </p:nvSpPr>
        <p:spPr>
          <a:xfrm>
            <a:off x="4867124" y="3483864"/>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Mobile</a:t>
            </a:r>
            <a:endParaRPr sz="700">
              <a:solidFill>
                <a:schemeClr val="lt2"/>
              </a:solidFill>
              <a:latin typeface="Montserrat"/>
              <a:ea typeface="Montserrat"/>
              <a:cs typeface="Montserrat"/>
              <a:sym typeface="Montserrat"/>
            </a:endParaRPr>
          </a:p>
        </p:txBody>
      </p:sp>
      <p:cxnSp>
        <p:nvCxnSpPr>
          <p:cNvPr id="1061" name="Google Shape;1061;p51"/>
          <p:cNvCxnSpPr/>
          <p:nvPr/>
        </p:nvCxnSpPr>
        <p:spPr>
          <a:xfrm>
            <a:off x="4867124" y="3758189"/>
            <a:ext cx="1262400" cy="0"/>
          </a:xfrm>
          <a:prstGeom prst="straightConnector1">
            <a:avLst/>
          </a:prstGeom>
          <a:noFill/>
          <a:ln w="9525" cap="flat" cmpd="sng">
            <a:solidFill>
              <a:srgbClr val="B7B7B7"/>
            </a:solidFill>
            <a:prstDash val="solid"/>
            <a:round/>
            <a:headEnd type="none" w="med" len="med"/>
            <a:tailEnd type="none" w="med" len="med"/>
          </a:ln>
        </p:spPr>
      </p:cxnSp>
      <p:sp>
        <p:nvSpPr>
          <p:cNvPr id="1062" name="Google Shape;1062;p51"/>
          <p:cNvSpPr txBox="1"/>
          <p:nvPr/>
        </p:nvSpPr>
        <p:spPr>
          <a:xfrm>
            <a:off x="1829288" y="4369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Level names are dynamically fetched when the level are configured</a:t>
            </a:r>
            <a:endParaRPr sz="700">
              <a:solidFill>
                <a:srgbClr val="FFFFFF"/>
              </a:solidFill>
              <a:latin typeface="Roboto"/>
              <a:ea typeface="Roboto"/>
              <a:cs typeface="Roboto"/>
              <a:sym typeface="Roboto"/>
            </a:endParaRPr>
          </a:p>
        </p:txBody>
      </p:sp>
      <p:sp>
        <p:nvSpPr>
          <p:cNvPr id="1063" name="Google Shape;1063;p51"/>
          <p:cNvSpPr/>
          <p:nvPr/>
        </p:nvSpPr>
        <p:spPr>
          <a:xfrm>
            <a:off x="3585225" y="17626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Level 2 *</a:t>
            </a:r>
            <a:endParaRPr sz="700">
              <a:solidFill>
                <a:schemeClr val="lt2"/>
              </a:solidFill>
              <a:latin typeface="Montserrat"/>
              <a:ea typeface="Montserrat"/>
              <a:cs typeface="Montserrat"/>
              <a:sym typeface="Montserrat"/>
            </a:endParaRPr>
          </a:p>
        </p:txBody>
      </p:sp>
      <p:cxnSp>
        <p:nvCxnSpPr>
          <p:cNvPr id="1064" name="Google Shape;1064;p51"/>
          <p:cNvCxnSpPr/>
          <p:nvPr/>
        </p:nvCxnSpPr>
        <p:spPr>
          <a:xfrm>
            <a:off x="3585227" y="20345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065" name="Google Shape;1065;p51"/>
          <p:cNvPicPr preferRelativeResize="0"/>
          <p:nvPr/>
        </p:nvPicPr>
        <p:blipFill>
          <a:blip r:embed="rId7">
            <a:alphaModFix/>
          </a:blip>
          <a:stretch>
            <a:fillRect/>
          </a:stretch>
        </p:blipFill>
        <p:spPr>
          <a:xfrm>
            <a:off x="4847102" y="1842132"/>
            <a:ext cx="109728" cy="109728"/>
          </a:xfrm>
          <a:prstGeom prst="rect">
            <a:avLst/>
          </a:prstGeom>
          <a:noFill/>
          <a:ln>
            <a:noFill/>
          </a:ln>
        </p:spPr>
      </p:pic>
      <p:cxnSp>
        <p:nvCxnSpPr>
          <p:cNvPr id="1066" name="Google Shape;1066;p51"/>
          <p:cNvCxnSpPr>
            <a:stCxn id="1040" idx="1"/>
            <a:endCxn id="1062" idx="1"/>
          </p:cNvCxnSpPr>
          <p:nvPr/>
        </p:nvCxnSpPr>
        <p:spPr>
          <a:xfrm rot="10800000">
            <a:off x="1829400" y="708600"/>
            <a:ext cx="205800" cy="967500"/>
          </a:xfrm>
          <a:prstGeom prst="bentConnector3">
            <a:avLst>
              <a:gd name="adj1" fmla="val 16426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70"/>
        <p:cNvGrpSpPr/>
        <p:nvPr/>
      </p:nvGrpSpPr>
      <p:grpSpPr>
        <a:xfrm>
          <a:off x="0" y="0"/>
          <a:ext cx="0" cy="0"/>
          <a:chOff x="0" y="0"/>
          <a:chExt cx="0" cy="0"/>
        </a:xfrm>
      </p:grpSpPr>
      <p:sp>
        <p:nvSpPr>
          <p:cNvPr id="1071" name="Google Shape;1071;p52"/>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2" name="Google Shape;1072;p52"/>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074" name="Google Shape;1074;p52"/>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077" name="Google Shape;1077;p52"/>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078" name="Google Shape;1078;p52"/>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079" name="Google Shape;1079;p52"/>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txBox="1">
            <a:spLocks noGrp="1"/>
          </p:cNvSpPr>
          <p:nvPr>
            <p:ph type="title" idx="4294967295"/>
          </p:nvPr>
        </p:nvSpPr>
        <p:spPr>
          <a:xfrm>
            <a:off x="189700" y="4952100"/>
            <a:ext cx="45762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User: filled text fields  </a:t>
            </a:r>
            <a:endParaRPr sz="800"/>
          </a:p>
        </p:txBody>
      </p:sp>
      <p:pic>
        <p:nvPicPr>
          <p:cNvPr id="1081" name="Google Shape;1081;p52"/>
          <p:cNvPicPr preferRelativeResize="0"/>
          <p:nvPr/>
        </p:nvPicPr>
        <p:blipFill>
          <a:blip r:embed="rId3">
            <a:alphaModFix/>
          </a:blip>
          <a:stretch>
            <a:fillRect/>
          </a:stretch>
        </p:blipFill>
        <p:spPr>
          <a:xfrm>
            <a:off x="55733" y="4985650"/>
            <a:ext cx="123050" cy="123050"/>
          </a:xfrm>
          <a:prstGeom prst="rect">
            <a:avLst/>
          </a:prstGeom>
          <a:noFill/>
          <a:ln>
            <a:noFill/>
          </a:ln>
        </p:spPr>
      </p:pic>
      <p:pic>
        <p:nvPicPr>
          <p:cNvPr id="1082" name="Google Shape;1082;p52"/>
          <p:cNvPicPr preferRelativeResize="0"/>
          <p:nvPr/>
        </p:nvPicPr>
        <p:blipFill>
          <a:blip r:embed="rId4">
            <a:alphaModFix/>
          </a:blip>
          <a:stretch>
            <a:fillRect/>
          </a:stretch>
        </p:blipFill>
        <p:spPr>
          <a:xfrm>
            <a:off x="1890861" y="1064287"/>
            <a:ext cx="191400" cy="191400"/>
          </a:xfrm>
          <a:prstGeom prst="rect">
            <a:avLst/>
          </a:prstGeom>
          <a:noFill/>
          <a:ln>
            <a:noFill/>
          </a:ln>
        </p:spPr>
      </p:pic>
      <p:grpSp>
        <p:nvGrpSpPr>
          <p:cNvPr id="1083" name="Google Shape;1083;p52"/>
          <p:cNvGrpSpPr/>
          <p:nvPr/>
        </p:nvGrpSpPr>
        <p:grpSpPr>
          <a:xfrm>
            <a:off x="7889175" y="434725"/>
            <a:ext cx="1262400" cy="225000"/>
            <a:chOff x="7889175" y="434725"/>
            <a:chExt cx="1262400" cy="225000"/>
          </a:xfrm>
        </p:grpSpPr>
        <p:sp>
          <p:nvSpPr>
            <p:cNvPr id="1084" name="Google Shape;1084;p52"/>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085" name="Google Shape;1085;p52"/>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086" name="Google Shape;1086;p52"/>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087" name="Google Shape;1087;p52"/>
          <p:cNvPicPr preferRelativeResize="0"/>
          <p:nvPr/>
        </p:nvPicPr>
        <p:blipFill>
          <a:blip r:embed="rId6">
            <a:alphaModFix/>
          </a:blip>
          <a:stretch>
            <a:fillRect/>
          </a:stretch>
        </p:blipFill>
        <p:spPr>
          <a:xfrm>
            <a:off x="8422051" y="1105113"/>
            <a:ext cx="109728" cy="109728"/>
          </a:xfrm>
          <a:prstGeom prst="rect">
            <a:avLst/>
          </a:prstGeom>
          <a:noFill/>
          <a:ln>
            <a:noFill/>
          </a:ln>
        </p:spPr>
      </p:pic>
      <p:sp>
        <p:nvSpPr>
          <p:cNvPr id="1088" name="Google Shape;1088;p52"/>
          <p:cNvSpPr/>
          <p:nvPr/>
        </p:nvSpPr>
        <p:spPr>
          <a:xfrm>
            <a:off x="2039025" y="2724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sp>
        <p:nvSpPr>
          <p:cNvPr id="1089" name="Google Shape;1089;p52"/>
          <p:cNvSpPr txBox="1"/>
          <p:nvPr/>
        </p:nvSpPr>
        <p:spPr>
          <a:xfrm>
            <a:off x="2035200" y="3754800"/>
            <a:ext cx="18492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rgbClr val="F44336"/>
                </a:solidFill>
                <a:latin typeface="Montserrat"/>
                <a:ea typeface="Montserrat"/>
                <a:cs typeface="Montserrat"/>
                <a:sym typeface="Montserrat"/>
              </a:rPr>
              <a:t>Email or mobile required</a:t>
            </a:r>
            <a:endParaRPr sz="500">
              <a:solidFill>
                <a:srgbClr val="F44336"/>
              </a:solidFill>
              <a:latin typeface="Montserrat"/>
              <a:ea typeface="Montserrat"/>
              <a:cs typeface="Montserrat"/>
              <a:sym typeface="Montserrat"/>
            </a:endParaRPr>
          </a:p>
        </p:txBody>
      </p:sp>
      <p:cxnSp>
        <p:nvCxnSpPr>
          <p:cNvPr id="1090" name="Google Shape;1090;p52"/>
          <p:cNvCxnSpPr/>
          <p:nvPr/>
        </p:nvCxnSpPr>
        <p:spPr>
          <a:xfrm>
            <a:off x="2039025" y="2990154"/>
            <a:ext cx="990600" cy="0"/>
          </a:xfrm>
          <a:prstGeom prst="straightConnector1">
            <a:avLst/>
          </a:prstGeom>
          <a:noFill/>
          <a:ln w="9525" cap="flat" cmpd="sng">
            <a:solidFill>
              <a:srgbClr val="B7B7B7"/>
            </a:solidFill>
            <a:prstDash val="solid"/>
            <a:round/>
            <a:headEnd type="none" w="med" len="med"/>
            <a:tailEnd type="none" w="med" len="med"/>
          </a:ln>
        </p:spPr>
      </p:cxnSp>
      <p:sp>
        <p:nvSpPr>
          <p:cNvPr id="1091" name="Google Shape;1091;p52"/>
          <p:cNvSpPr/>
          <p:nvPr/>
        </p:nvSpPr>
        <p:spPr>
          <a:xfrm>
            <a:off x="2039025" y="3105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GARG</a:t>
            </a:r>
            <a:endParaRPr sz="700">
              <a:solidFill>
                <a:schemeClr val="lt2"/>
              </a:solidFill>
              <a:latin typeface="Montserrat"/>
              <a:ea typeface="Montserrat"/>
              <a:cs typeface="Montserrat"/>
              <a:sym typeface="Montserrat"/>
            </a:endParaRPr>
          </a:p>
        </p:txBody>
      </p:sp>
      <p:cxnSp>
        <p:nvCxnSpPr>
          <p:cNvPr id="1092" name="Google Shape;1092;p52"/>
          <p:cNvCxnSpPr/>
          <p:nvPr/>
        </p:nvCxnSpPr>
        <p:spPr>
          <a:xfrm>
            <a:off x="2039025" y="3377047"/>
            <a:ext cx="1849200" cy="0"/>
          </a:xfrm>
          <a:prstGeom prst="straightConnector1">
            <a:avLst/>
          </a:prstGeom>
          <a:noFill/>
          <a:ln w="9525" cap="flat" cmpd="sng">
            <a:solidFill>
              <a:srgbClr val="B7B7B7"/>
            </a:solidFill>
            <a:prstDash val="solid"/>
            <a:round/>
            <a:headEnd type="none" w="med" len="med"/>
            <a:tailEnd type="none" w="med" len="med"/>
          </a:ln>
        </p:spPr>
      </p:cxnSp>
      <p:sp>
        <p:nvSpPr>
          <p:cNvPr id="1093" name="Google Shape;1093;p52"/>
          <p:cNvSpPr/>
          <p:nvPr/>
        </p:nvSpPr>
        <p:spPr>
          <a:xfrm>
            <a:off x="2039025" y="3486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rgbClr val="F44336"/>
                </a:solidFill>
                <a:latin typeface="Montserrat"/>
                <a:ea typeface="Montserrat"/>
                <a:cs typeface="Montserrat"/>
                <a:sym typeface="Montserrat"/>
              </a:rPr>
              <a:t>Email</a:t>
            </a:r>
            <a:endParaRPr sz="700">
              <a:solidFill>
                <a:srgbClr val="F44336"/>
              </a:solidFill>
              <a:latin typeface="Montserrat"/>
              <a:ea typeface="Montserrat"/>
              <a:cs typeface="Montserrat"/>
              <a:sym typeface="Montserrat"/>
            </a:endParaRPr>
          </a:p>
        </p:txBody>
      </p:sp>
      <p:cxnSp>
        <p:nvCxnSpPr>
          <p:cNvPr id="1094" name="Google Shape;1094;p52"/>
          <p:cNvCxnSpPr/>
          <p:nvPr/>
        </p:nvCxnSpPr>
        <p:spPr>
          <a:xfrm>
            <a:off x="2039025" y="3758047"/>
            <a:ext cx="1849200" cy="0"/>
          </a:xfrm>
          <a:prstGeom prst="straightConnector1">
            <a:avLst/>
          </a:prstGeom>
          <a:noFill/>
          <a:ln w="9525" cap="flat" cmpd="sng">
            <a:solidFill>
              <a:srgbClr val="F44336"/>
            </a:solidFill>
            <a:prstDash val="solid"/>
            <a:round/>
            <a:headEnd type="none" w="med" len="med"/>
            <a:tailEnd type="none" w="med" len="med"/>
          </a:ln>
        </p:spPr>
      </p:cxnSp>
      <p:sp>
        <p:nvSpPr>
          <p:cNvPr id="1095" name="Google Shape;1095;p52"/>
          <p:cNvSpPr/>
          <p:nvPr/>
        </p:nvSpPr>
        <p:spPr>
          <a:xfrm>
            <a:off x="4020225" y="3105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Sushil</a:t>
            </a:r>
            <a:endParaRPr sz="700">
              <a:solidFill>
                <a:schemeClr val="lt2"/>
              </a:solidFill>
              <a:latin typeface="Montserrat"/>
              <a:ea typeface="Montserrat"/>
              <a:cs typeface="Montserrat"/>
              <a:sym typeface="Montserrat"/>
            </a:endParaRPr>
          </a:p>
        </p:txBody>
      </p:sp>
      <p:cxnSp>
        <p:nvCxnSpPr>
          <p:cNvPr id="1096" name="Google Shape;1096;p52"/>
          <p:cNvCxnSpPr/>
          <p:nvPr/>
        </p:nvCxnSpPr>
        <p:spPr>
          <a:xfrm>
            <a:off x="4020225" y="3377047"/>
            <a:ext cx="990600" cy="0"/>
          </a:xfrm>
          <a:prstGeom prst="straightConnector1">
            <a:avLst/>
          </a:prstGeom>
          <a:noFill/>
          <a:ln w="9525" cap="flat" cmpd="sng">
            <a:solidFill>
              <a:srgbClr val="B7B7B7"/>
            </a:solidFill>
            <a:prstDash val="solid"/>
            <a:round/>
            <a:headEnd type="none" w="med" len="med"/>
            <a:tailEnd type="none" w="med" len="med"/>
          </a:ln>
        </p:spPr>
      </p:cxnSp>
      <p:sp>
        <p:nvSpPr>
          <p:cNvPr id="1097" name="Google Shape;1097;p52"/>
          <p:cNvSpPr/>
          <p:nvPr/>
        </p:nvSpPr>
        <p:spPr>
          <a:xfrm>
            <a:off x="2039025" y="1763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1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Uttar Pradesh</a:t>
            </a:r>
            <a:endParaRPr sz="700">
              <a:solidFill>
                <a:schemeClr val="lt2"/>
              </a:solidFill>
              <a:latin typeface="Montserrat"/>
              <a:ea typeface="Montserrat"/>
              <a:cs typeface="Montserrat"/>
              <a:sym typeface="Montserrat"/>
            </a:endParaRPr>
          </a:p>
        </p:txBody>
      </p:sp>
      <p:cxnSp>
        <p:nvCxnSpPr>
          <p:cNvPr id="1098" name="Google Shape;1098;p52"/>
          <p:cNvCxnSpPr/>
          <p:nvPr/>
        </p:nvCxnSpPr>
        <p:spPr>
          <a:xfrm>
            <a:off x="2039025" y="2035053"/>
            <a:ext cx="1430400" cy="0"/>
          </a:xfrm>
          <a:prstGeom prst="straightConnector1">
            <a:avLst/>
          </a:prstGeom>
          <a:noFill/>
          <a:ln w="9525" cap="flat" cmpd="sng">
            <a:solidFill>
              <a:srgbClr val="B7B7B7"/>
            </a:solidFill>
            <a:prstDash val="solid"/>
            <a:round/>
            <a:headEnd type="none" w="med" len="med"/>
            <a:tailEnd type="none" w="med" len="med"/>
          </a:ln>
        </p:spPr>
      </p:cxnSp>
      <p:sp>
        <p:nvSpPr>
          <p:cNvPr id="1099" name="Google Shape;1099;p52"/>
          <p:cNvSpPr/>
          <p:nvPr/>
        </p:nvSpPr>
        <p:spPr>
          <a:xfrm>
            <a:off x="3585225" y="17626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2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Sitapur</a:t>
            </a:r>
            <a:endParaRPr sz="700">
              <a:solidFill>
                <a:schemeClr val="lt2"/>
              </a:solidFill>
              <a:latin typeface="Montserrat"/>
              <a:ea typeface="Montserrat"/>
              <a:cs typeface="Montserrat"/>
              <a:sym typeface="Montserrat"/>
            </a:endParaRPr>
          </a:p>
        </p:txBody>
      </p:sp>
      <p:sp>
        <p:nvSpPr>
          <p:cNvPr id="1100" name="Google Shape;1100;p52"/>
          <p:cNvSpPr/>
          <p:nvPr/>
        </p:nvSpPr>
        <p:spPr>
          <a:xfrm>
            <a:off x="3591400" y="2141399"/>
            <a:ext cx="21351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4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 Block-1559 PHC-2</a:t>
            </a:r>
            <a:endParaRPr sz="800">
              <a:solidFill>
                <a:schemeClr val="lt2"/>
              </a:solidFill>
              <a:latin typeface="Montserrat"/>
              <a:ea typeface="Montserrat"/>
              <a:cs typeface="Montserrat"/>
              <a:sym typeface="Montserrat"/>
            </a:endParaRPr>
          </a:p>
        </p:txBody>
      </p:sp>
      <p:cxnSp>
        <p:nvCxnSpPr>
          <p:cNvPr id="1101" name="Google Shape;1101;p52"/>
          <p:cNvCxnSpPr/>
          <p:nvPr/>
        </p:nvCxnSpPr>
        <p:spPr>
          <a:xfrm>
            <a:off x="3591400" y="2413803"/>
            <a:ext cx="2135100" cy="0"/>
          </a:xfrm>
          <a:prstGeom prst="straightConnector1">
            <a:avLst/>
          </a:prstGeom>
          <a:noFill/>
          <a:ln w="9525" cap="flat" cmpd="sng">
            <a:solidFill>
              <a:srgbClr val="B7B7B7"/>
            </a:solidFill>
            <a:prstDash val="solid"/>
            <a:round/>
            <a:headEnd type="none" w="med" len="med"/>
            <a:tailEnd type="none" w="med" len="med"/>
          </a:ln>
        </p:spPr>
      </p:cxnSp>
      <p:cxnSp>
        <p:nvCxnSpPr>
          <p:cNvPr id="1102" name="Google Shape;1102;p52"/>
          <p:cNvCxnSpPr/>
          <p:nvPr/>
        </p:nvCxnSpPr>
        <p:spPr>
          <a:xfrm>
            <a:off x="3585227" y="20345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103" name="Google Shape;1103;p52"/>
          <p:cNvPicPr preferRelativeResize="0"/>
          <p:nvPr/>
        </p:nvPicPr>
        <p:blipFill>
          <a:blip r:embed="rId7">
            <a:alphaModFix/>
          </a:blip>
          <a:stretch>
            <a:fillRect/>
          </a:stretch>
        </p:blipFill>
        <p:spPr>
          <a:xfrm>
            <a:off x="3299525" y="1842619"/>
            <a:ext cx="109728" cy="109728"/>
          </a:xfrm>
          <a:prstGeom prst="rect">
            <a:avLst/>
          </a:prstGeom>
          <a:noFill/>
          <a:ln>
            <a:noFill/>
          </a:ln>
        </p:spPr>
      </p:pic>
      <p:pic>
        <p:nvPicPr>
          <p:cNvPr id="1104" name="Google Shape;1104;p52"/>
          <p:cNvPicPr preferRelativeResize="0"/>
          <p:nvPr/>
        </p:nvPicPr>
        <p:blipFill>
          <a:blip r:embed="rId7">
            <a:alphaModFix/>
          </a:blip>
          <a:stretch>
            <a:fillRect/>
          </a:stretch>
        </p:blipFill>
        <p:spPr>
          <a:xfrm>
            <a:off x="5551950" y="2220882"/>
            <a:ext cx="109728" cy="109728"/>
          </a:xfrm>
          <a:prstGeom prst="rect">
            <a:avLst/>
          </a:prstGeom>
          <a:noFill/>
          <a:ln>
            <a:noFill/>
          </a:ln>
        </p:spPr>
      </p:pic>
      <p:pic>
        <p:nvPicPr>
          <p:cNvPr id="1105" name="Google Shape;1105;p52"/>
          <p:cNvPicPr preferRelativeResize="0"/>
          <p:nvPr/>
        </p:nvPicPr>
        <p:blipFill>
          <a:blip r:embed="rId7">
            <a:alphaModFix/>
          </a:blip>
          <a:stretch>
            <a:fillRect/>
          </a:stretch>
        </p:blipFill>
        <p:spPr>
          <a:xfrm>
            <a:off x="4847102" y="1842132"/>
            <a:ext cx="109728" cy="109728"/>
          </a:xfrm>
          <a:prstGeom prst="rect">
            <a:avLst/>
          </a:prstGeom>
          <a:noFill/>
          <a:ln>
            <a:noFill/>
          </a:ln>
        </p:spPr>
      </p:pic>
      <p:pic>
        <p:nvPicPr>
          <p:cNvPr id="1106" name="Google Shape;1106;p52"/>
          <p:cNvPicPr preferRelativeResize="0"/>
          <p:nvPr/>
        </p:nvPicPr>
        <p:blipFill>
          <a:blip r:embed="rId8">
            <a:alphaModFix/>
          </a:blip>
          <a:stretch>
            <a:fillRect/>
          </a:stretch>
        </p:blipFill>
        <p:spPr>
          <a:xfrm>
            <a:off x="7728912" y="1105128"/>
            <a:ext cx="109725" cy="109725"/>
          </a:xfrm>
          <a:prstGeom prst="rect">
            <a:avLst/>
          </a:prstGeom>
          <a:noFill/>
          <a:ln>
            <a:noFill/>
          </a:ln>
        </p:spPr>
      </p:pic>
      <p:sp>
        <p:nvSpPr>
          <p:cNvPr id="1107" name="Google Shape;1107;p52"/>
          <p:cNvSpPr txBox="1"/>
          <p:nvPr/>
        </p:nvSpPr>
        <p:spPr>
          <a:xfrm>
            <a:off x="162075" y="2804400"/>
            <a:ext cx="1120500" cy="797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Error message is displayed if the user tries to save without entering either email or mobile number</a:t>
            </a:r>
            <a:endParaRPr sz="700">
              <a:solidFill>
                <a:srgbClr val="FFFFFF"/>
              </a:solidFill>
              <a:latin typeface="Roboto"/>
              <a:ea typeface="Roboto"/>
              <a:cs typeface="Roboto"/>
              <a:sym typeface="Roboto"/>
            </a:endParaRPr>
          </a:p>
        </p:txBody>
      </p:sp>
      <p:cxnSp>
        <p:nvCxnSpPr>
          <p:cNvPr id="1108" name="Google Shape;1108;p52"/>
          <p:cNvCxnSpPr>
            <a:stCxn id="1093" idx="2"/>
            <a:endCxn id="1107" idx="3"/>
          </p:cNvCxnSpPr>
          <p:nvPr/>
        </p:nvCxnSpPr>
        <p:spPr>
          <a:xfrm rot="10800000">
            <a:off x="1282725" y="3203100"/>
            <a:ext cx="756300" cy="417000"/>
          </a:xfrm>
          <a:prstGeom prst="bentConnector3">
            <a:avLst>
              <a:gd name="adj1" fmla="val 50011"/>
            </a:avLst>
          </a:prstGeom>
          <a:noFill/>
          <a:ln w="9525" cap="flat" cmpd="sng">
            <a:solidFill>
              <a:schemeClr val="accent2"/>
            </a:solidFill>
            <a:prstDash val="solid"/>
            <a:round/>
            <a:headEnd type="none" w="med" len="med"/>
            <a:tailEnd type="none" w="med" len="med"/>
          </a:ln>
        </p:spPr>
      </p:cxnSp>
      <p:sp>
        <p:nvSpPr>
          <p:cNvPr id="1109" name="Google Shape;1109;p52"/>
          <p:cNvSpPr/>
          <p:nvPr/>
        </p:nvSpPr>
        <p:spPr>
          <a:xfrm>
            <a:off x="2039025" y="2144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3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a:t>
            </a:r>
            <a:endParaRPr sz="700">
              <a:solidFill>
                <a:schemeClr val="lt2"/>
              </a:solidFill>
              <a:latin typeface="Montserrat"/>
              <a:ea typeface="Montserrat"/>
              <a:cs typeface="Montserrat"/>
              <a:sym typeface="Montserrat"/>
            </a:endParaRPr>
          </a:p>
        </p:txBody>
      </p:sp>
      <p:cxnSp>
        <p:nvCxnSpPr>
          <p:cNvPr id="1110" name="Google Shape;1110;p52"/>
          <p:cNvCxnSpPr/>
          <p:nvPr/>
        </p:nvCxnSpPr>
        <p:spPr>
          <a:xfrm>
            <a:off x="2039025" y="24160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111" name="Google Shape;1111;p52"/>
          <p:cNvPicPr preferRelativeResize="0"/>
          <p:nvPr/>
        </p:nvPicPr>
        <p:blipFill>
          <a:blip r:embed="rId7">
            <a:alphaModFix/>
          </a:blip>
          <a:stretch>
            <a:fillRect/>
          </a:stretch>
        </p:blipFill>
        <p:spPr>
          <a:xfrm>
            <a:off x="3299525" y="2223619"/>
            <a:ext cx="109728" cy="109728"/>
          </a:xfrm>
          <a:prstGeom prst="rect">
            <a:avLst/>
          </a:prstGeom>
          <a:noFill/>
          <a:ln>
            <a:noFill/>
          </a:ln>
        </p:spPr>
      </p:pic>
      <p:sp>
        <p:nvSpPr>
          <p:cNvPr id="1112" name="Google Shape;1112;p52"/>
          <p:cNvSpPr/>
          <p:nvPr/>
        </p:nvSpPr>
        <p:spPr>
          <a:xfrm>
            <a:off x="5142825" y="3105150"/>
            <a:ext cx="990600" cy="267900"/>
          </a:xfrm>
          <a:prstGeom prst="round2SameRect">
            <a:avLst>
              <a:gd name="adj1" fmla="val 10574"/>
              <a:gd name="adj2" fmla="val 0"/>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Middle name</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700">
              <a:solidFill>
                <a:schemeClr val="lt2"/>
              </a:solidFill>
              <a:latin typeface="Montserrat"/>
              <a:ea typeface="Montserrat"/>
              <a:cs typeface="Montserrat"/>
              <a:sym typeface="Montserrat"/>
            </a:endParaRPr>
          </a:p>
        </p:txBody>
      </p:sp>
      <p:cxnSp>
        <p:nvCxnSpPr>
          <p:cNvPr id="1113" name="Google Shape;1113;p52"/>
          <p:cNvCxnSpPr/>
          <p:nvPr/>
        </p:nvCxnSpPr>
        <p:spPr>
          <a:xfrm>
            <a:off x="5142825" y="3377047"/>
            <a:ext cx="990600" cy="0"/>
          </a:xfrm>
          <a:prstGeom prst="straightConnector1">
            <a:avLst/>
          </a:prstGeom>
          <a:noFill/>
          <a:ln w="9525" cap="flat" cmpd="sng">
            <a:solidFill>
              <a:schemeClr val="dk1"/>
            </a:solidFill>
            <a:prstDash val="solid"/>
            <a:round/>
            <a:headEnd type="none" w="med" len="med"/>
            <a:tailEnd type="none" w="med" len="med"/>
          </a:ln>
        </p:spPr>
      </p:cxnSp>
      <p:cxnSp>
        <p:nvCxnSpPr>
          <p:cNvPr id="1114" name="Google Shape;1114;p52"/>
          <p:cNvCxnSpPr/>
          <p:nvPr/>
        </p:nvCxnSpPr>
        <p:spPr>
          <a:xfrm>
            <a:off x="5559627" y="3242960"/>
            <a:ext cx="0" cy="74100"/>
          </a:xfrm>
          <a:prstGeom prst="straightConnector1">
            <a:avLst/>
          </a:prstGeom>
          <a:noFill/>
          <a:ln w="9525" cap="flat" cmpd="sng">
            <a:solidFill>
              <a:schemeClr val="dk1"/>
            </a:solidFill>
            <a:prstDash val="solid"/>
            <a:round/>
            <a:headEnd type="none" w="med" len="med"/>
            <a:tailEnd type="none" w="med" len="med"/>
          </a:ln>
        </p:spPr>
      </p:cxnSp>
      <p:sp>
        <p:nvSpPr>
          <p:cNvPr id="1115" name="Google Shape;1115;p52"/>
          <p:cNvSpPr txBox="1"/>
          <p:nvPr/>
        </p:nvSpPr>
        <p:spPr>
          <a:xfrm>
            <a:off x="4521013" y="61322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Active text field format shown here</a:t>
            </a:r>
            <a:endParaRPr sz="700">
              <a:solidFill>
                <a:srgbClr val="FFFFFF"/>
              </a:solidFill>
              <a:latin typeface="Roboto"/>
              <a:ea typeface="Roboto"/>
              <a:cs typeface="Roboto"/>
              <a:sym typeface="Roboto"/>
            </a:endParaRPr>
          </a:p>
        </p:txBody>
      </p:sp>
      <p:cxnSp>
        <p:nvCxnSpPr>
          <p:cNvPr id="1116" name="Google Shape;1116;p52"/>
          <p:cNvCxnSpPr>
            <a:stCxn id="1115" idx="2"/>
            <a:endCxn id="1112" idx="0"/>
          </p:cNvCxnSpPr>
          <p:nvPr/>
        </p:nvCxnSpPr>
        <p:spPr>
          <a:xfrm rot="-5400000" flipH="1">
            <a:off x="4565863" y="1671625"/>
            <a:ext cx="2082900" cy="1052100"/>
          </a:xfrm>
          <a:prstGeom prst="bentConnector4">
            <a:avLst>
              <a:gd name="adj1" fmla="val 38074"/>
              <a:gd name="adj2" fmla="val 162020"/>
            </a:avLst>
          </a:prstGeom>
          <a:noFill/>
          <a:ln w="9525" cap="flat" cmpd="sng">
            <a:solidFill>
              <a:schemeClr val="accent2"/>
            </a:solidFill>
            <a:prstDash val="solid"/>
            <a:round/>
            <a:headEnd type="none" w="med" len="med"/>
            <a:tailEnd type="none" w="med" len="med"/>
          </a:ln>
        </p:spPr>
      </p:cxnSp>
      <p:sp>
        <p:nvSpPr>
          <p:cNvPr id="1117" name="Google Shape;1117;p52"/>
          <p:cNvSpPr txBox="1"/>
          <p:nvPr/>
        </p:nvSpPr>
        <p:spPr>
          <a:xfrm>
            <a:off x="2035200" y="1621200"/>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Location</a:t>
            </a:r>
            <a:endParaRPr sz="600">
              <a:solidFill>
                <a:schemeClr val="accent1"/>
              </a:solidFill>
              <a:latin typeface="Montserrat Medium"/>
              <a:ea typeface="Montserrat Medium"/>
              <a:cs typeface="Montserrat Medium"/>
              <a:sym typeface="Montserrat Medium"/>
            </a:endParaRPr>
          </a:p>
        </p:txBody>
      </p:sp>
      <p:sp>
        <p:nvSpPr>
          <p:cNvPr id="1118" name="Google Shape;1118;p52"/>
          <p:cNvSpPr txBox="1"/>
          <p:nvPr/>
        </p:nvSpPr>
        <p:spPr>
          <a:xfrm>
            <a:off x="2035200" y="25800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1119" name="Google Shape;1119;p5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t>24</a:t>
            </a:fld>
            <a:endParaRPr sz="1000"/>
          </a:p>
        </p:txBody>
      </p:sp>
      <p:sp>
        <p:nvSpPr>
          <p:cNvPr id="1120" name="Google Shape;1120;p52"/>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User</a:t>
            </a:r>
            <a:endParaRPr sz="900">
              <a:solidFill>
                <a:schemeClr val="lt1"/>
              </a:solidFill>
              <a:latin typeface="Montserrat Medium"/>
              <a:ea typeface="Montserrat Medium"/>
              <a:cs typeface="Montserrat Medium"/>
              <a:sym typeface="Montserrat Medium"/>
            </a:endParaRPr>
          </a:p>
        </p:txBody>
      </p:sp>
      <p:sp>
        <p:nvSpPr>
          <p:cNvPr id="1121" name="Google Shape;1121;p52"/>
          <p:cNvSpPr/>
          <p:nvPr/>
        </p:nvSpPr>
        <p:spPr>
          <a:xfrm>
            <a:off x="3157622" y="2724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Health facility admin</a:t>
            </a:r>
            <a:endParaRPr sz="700">
              <a:solidFill>
                <a:schemeClr val="lt2"/>
              </a:solidFill>
              <a:latin typeface="Montserrat"/>
              <a:ea typeface="Montserrat"/>
              <a:cs typeface="Montserrat"/>
              <a:sym typeface="Montserrat"/>
            </a:endParaRPr>
          </a:p>
        </p:txBody>
      </p:sp>
      <p:sp>
        <p:nvSpPr>
          <p:cNvPr id="1122" name="Google Shape;1122;p52"/>
          <p:cNvSpPr/>
          <p:nvPr/>
        </p:nvSpPr>
        <p:spPr>
          <a:xfrm>
            <a:off x="5166349" y="2724900"/>
            <a:ext cx="1385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Account group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Physician</a:t>
            </a:r>
            <a:endParaRPr sz="500">
              <a:solidFill>
                <a:schemeClr val="lt2"/>
              </a:solidFill>
              <a:latin typeface="Montserrat"/>
              <a:ea typeface="Montserrat"/>
              <a:cs typeface="Montserrat"/>
              <a:sym typeface="Montserrat"/>
            </a:endParaRPr>
          </a:p>
        </p:txBody>
      </p:sp>
      <p:cxnSp>
        <p:nvCxnSpPr>
          <p:cNvPr id="1123" name="Google Shape;1123;p52"/>
          <p:cNvCxnSpPr/>
          <p:nvPr/>
        </p:nvCxnSpPr>
        <p:spPr>
          <a:xfrm>
            <a:off x="5166351" y="2996825"/>
            <a:ext cx="1385700" cy="0"/>
          </a:xfrm>
          <a:prstGeom prst="straightConnector1">
            <a:avLst/>
          </a:prstGeom>
          <a:noFill/>
          <a:ln w="9525" cap="flat" cmpd="sng">
            <a:solidFill>
              <a:srgbClr val="B7B7B7"/>
            </a:solidFill>
            <a:prstDash val="solid"/>
            <a:round/>
            <a:headEnd type="none" w="med" len="med"/>
            <a:tailEnd type="none" w="med" len="med"/>
          </a:ln>
        </p:spPr>
      </p:cxnSp>
      <p:pic>
        <p:nvPicPr>
          <p:cNvPr id="1124" name="Google Shape;1124;p52"/>
          <p:cNvPicPr preferRelativeResize="0"/>
          <p:nvPr/>
        </p:nvPicPr>
        <p:blipFill>
          <a:blip r:embed="rId7">
            <a:alphaModFix/>
          </a:blip>
          <a:stretch>
            <a:fillRect/>
          </a:stretch>
        </p:blipFill>
        <p:spPr>
          <a:xfrm>
            <a:off x="6382512" y="2804394"/>
            <a:ext cx="109728" cy="109728"/>
          </a:xfrm>
          <a:prstGeom prst="rect">
            <a:avLst/>
          </a:prstGeom>
          <a:noFill/>
          <a:ln>
            <a:noFill/>
          </a:ln>
        </p:spPr>
      </p:pic>
      <p:sp>
        <p:nvSpPr>
          <p:cNvPr id="1125" name="Google Shape;1125;p52"/>
          <p:cNvSpPr txBox="1"/>
          <p:nvPr/>
        </p:nvSpPr>
        <p:spPr>
          <a:xfrm>
            <a:off x="6241850" y="414325"/>
            <a:ext cx="1047000" cy="101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save email/SMS notification sent to user with link to online web management, User id and password generated by system.</a:t>
            </a:r>
            <a:endParaRPr sz="700">
              <a:solidFill>
                <a:srgbClr val="FFFFFF"/>
              </a:solidFill>
              <a:latin typeface="Roboto"/>
              <a:ea typeface="Roboto"/>
              <a:cs typeface="Roboto"/>
              <a:sym typeface="Roboto"/>
            </a:endParaRPr>
          </a:p>
        </p:txBody>
      </p:sp>
      <p:cxnSp>
        <p:nvCxnSpPr>
          <p:cNvPr id="1126" name="Google Shape;1126;p52"/>
          <p:cNvCxnSpPr>
            <a:stCxn id="1125" idx="3"/>
            <a:endCxn id="1073" idx="0"/>
          </p:cNvCxnSpPr>
          <p:nvPr/>
        </p:nvCxnSpPr>
        <p:spPr>
          <a:xfrm>
            <a:off x="7288850" y="923575"/>
            <a:ext cx="1342200" cy="140700"/>
          </a:xfrm>
          <a:prstGeom prst="bentConnector2">
            <a:avLst/>
          </a:prstGeom>
          <a:noFill/>
          <a:ln w="9525" cap="flat" cmpd="sng">
            <a:solidFill>
              <a:schemeClr val="accent2"/>
            </a:solidFill>
            <a:prstDash val="solid"/>
            <a:round/>
            <a:headEnd type="none" w="med" len="med"/>
            <a:tailEnd type="none" w="med" len="med"/>
          </a:ln>
        </p:spPr>
      </p:cxnSp>
      <p:sp>
        <p:nvSpPr>
          <p:cNvPr id="1127" name="Google Shape;1127;p52"/>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25 Updated on Oct 06, 2020</a:t>
            </a:r>
            <a:endParaRPr>
              <a:solidFill>
                <a:srgbClr val="FFFFFF"/>
              </a:solidFill>
            </a:endParaRPr>
          </a:p>
        </p:txBody>
      </p:sp>
      <p:sp>
        <p:nvSpPr>
          <p:cNvPr id="1128" name="Google Shape;1128;p52"/>
          <p:cNvSpPr/>
          <p:nvPr/>
        </p:nvSpPr>
        <p:spPr>
          <a:xfrm>
            <a:off x="4020225" y="3483864"/>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1129" name="Google Shape;1129;p52"/>
          <p:cNvSpPr/>
          <p:nvPr/>
        </p:nvSpPr>
        <p:spPr>
          <a:xfrm>
            <a:off x="4867124" y="3483864"/>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rgbClr val="F44336"/>
                </a:solidFill>
                <a:latin typeface="Montserrat"/>
                <a:ea typeface="Montserrat"/>
                <a:cs typeface="Montserrat"/>
                <a:sym typeface="Montserrat"/>
              </a:rPr>
              <a:t>Mobile</a:t>
            </a:r>
            <a:endParaRPr sz="700">
              <a:solidFill>
                <a:srgbClr val="F44336"/>
              </a:solidFill>
              <a:latin typeface="Montserrat"/>
              <a:ea typeface="Montserrat"/>
              <a:cs typeface="Montserrat"/>
              <a:sym typeface="Montserrat"/>
            </a:endParaRPr>
          </a:p>
        </p:txBody>
      </p:sp>
      <p:cxnSp>
        <p:nvCxnSpPr>
          <p:cNvPr id="1130" name="Google Shape;1130;p52"/>
          <p:cNvCxnSpPr/>
          <p:nvPr/>
        </p:nvCxnSpPr>
        <p:spPr>
          <a:xfrm>
            <a:off x="4867124" y="3758189"/>
            <a:ext cx="1262400" cy="0"/>
          </a:xfrm>
          <a:prstGeom prst="straightConnector1">
            <a:avLst/>
          </a:prstGeom>
          <a:noFill/>
          <a:ln w="9525" cap="flat" cmpd="sng">
            <a:solidFill>
              <a:srgbClr val="F44336"/>
            </a:solidFill>
            <a:prstDash val="solid"/>
            <a:round/>
            <a:headEnd type="none" w="med" len="med"/>
            <a:tailEnd type="none" w="med" len="med"/>
          </a:ln>
        </p:spPr>
      </p:cxnSp>
      <p:sp>
        <p:nvSpPr>
          <p:cNvPr id="1131" name="Google Shape;1131;p52"/>
          <p:cNvSpPr txBox="1"/>
          <p:nvPr/>
        </p:nvSpPr>
        <p:spPr>
          <a:xfrm>
            <a:off x="4867125" y="3764625"/>
            <a:ext cx="12624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rgbClr val="F44336"/>
                </a:solidFill>
                <a:latin typeface="Montserrat"/>
                <a:ea typeface="Montserrat"/>
                <a:cs typeface="Montserrat"/>
                <a:sym typeface="Montserrat"/>
              </a:rPr>
              <a:t>Email or mobile required</a:t>
            </a:r>
            <a:endParaRPr sz="500">
              <a:solidFill>
                <a:srgbClr val="F44336"/>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35"/>
        <p:cNvGrpSpPr/>
        <p:nvPr/>
      </p:nvGrpSpPr>
      <p:grpSpPr>
        <a:xfrm>
          <a:off x="0" y="0"/>
          <a:ext cx="0" cy="0"/>
          <a:chOff x="0" y="0"/>
          <a:chExt cx="0" cy="0"/>
        </a:xfrm>
      </p:grpSpPr>
      <p:sp>
        <p:nvSpPr>
          <p:cNvPr id="1136" name="Google Shape;1136;p53"/>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p53"/>
          <p:cNvSpPr/>
          <p:nvPr/>
        </p:nvSpPr>
        <p:spPr>
          <a:xfrm>
            <a:off x="1911100" y="1494500"/>
            <a:ext cx="6992400" cy="421500"/>
          </a:xfrm>
          <a:prstGeom prst="roundRect">
            <a:avLst>
              <a:gd name="adj" fmla="val 70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Bulk upload</a:t>
            </a:r>
            <a:endParaRPr sz="900">
              <a:solidFill>
                <a:schemeClr val="lt1"/>
              </a:solidFill>
              <a:latin typeface="Montserrat Medium"/>
              <a:ea typeface="Montserrat Medium"/>
              <a:cs typeface="Montserrat Medium"/>
              <a:sym typeface="Montserrat Medium"/>
            </a:endParaRPr>
          </a:p>
        </p:txBody>
      </p:sp>
      <p:sp>
        <p:nvSpPr>
          <p:cNvPr id="1139" name="Google Shape;1139;p53"/>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142" name="Google Shape;1142;p53"/>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143" name="Google Shape;1143;p53"/>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grpSp>
        <p:nvGrpSpPr>
          <p:cNvPr id="1144" name="Google Shape;1144;p53"/>
          <p:cNvGrpSpPr/>
          <p:nvPr/>
        </p:nvGrpSpPr>
        <p:grpSpPr>
          <a:xfrm>
            <a:off x="7889175" y="434725"/>
            <a:ext cx="1262400" cy="225000"/>
            <a:chOff x="7889175" y="434725"/>
            <a:chExt cx="1262400" cy="225000"/>
          </a:xfrm>
        </p:grpSpPr>
        <p:sp>
          <p:nvSpPr>
            <p:cNvPr id="1145" name="Google Shape;1145;p53"/>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146" name="Google Shape;1146;p53"/>
            <p:cNvPicPr preferRelativeResize="0"/>
            <p:nvPr/>
          </p:nvPicPr>
          <p:blipFill>
            <a:blip r:embed="rId3">
              <a:alphaModFix amt="70000"/>
            </a:blip>
            <a:stretch>
              <a:fillRect/>
            </a:stretch>
          </p:blipFill>
          <p:spPr>
            <a:xfrm>
              <a:off x="8957846" y="480251"/>
              <a:ext cx="146304" cy="146319"/>
            </a:xfrm>
            <a:prstGeom prst="rect">
              <a:avLst/>
            </a:prstGeom>
            <a:noFill/>
            <a:ln>
              <a:noFill/>
            </a:ln>
          </p:spPr>
        </p:pic>
      </p:grpSp>
      <p:sp>
        <p:nvSpPr>
          <p:cNvPr id="1147" name="Google Shape;1147;p5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t>25</a:t>
            </a:fld>
            <a:endParaRPr sz="1000"/>
          </a:p>
        </p:txBody>
      </p:sp>
      <p:grpSp>
        <p:nvGrpSpPr>
          <p:cNvPr id="1148" name="Google Shape;1148;p53"/>
          <p:cNvGrpSpPr/>
          <p:nvPr/>
        </p:nvGrpSpPr>
        <p:grpSpPr>
          <a:xfrm>
            <a:off x="6793992" y="1062465"/>
            <a:ext cx="777300" cy="191400"/>
            <a:chOff x="7775700" y="1064275"/>
            <a:chExt cx="777300" cy="191400"/>
          </a:xfrm>
        </p:grpSpPr>
        <p:sp>
          <p:nvSpPr>
            <p:cNvPr id="1149" name="Google Shape;1149;p53"/>
            <p:cNvSpPr/>
            <p:nvPr/>
          </p:nvSpPr>
          <p:spPr>
            <a:xfrm>
              <a:off x="77757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M</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P</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pic>
          <p:nvPicPr>
            <p:cNvPr id="1150" name="Google Shape;1150;p53"/>
            <p:cNvPicPr preferRelativeResize="0"/>
            <p:nvPr/>
          </p:nvPicPr>
          <p:blipFill>
            <a:blip r:embed="rId4">
              <a:alphaModFix/>
            </a:blip>
            <a:stretch>
              <a:fillRect/>
            </a:stretch>
          </p:blipFill>
          <p:spPr>
            <a:xfrm>
              <a:off x="7830312" y="1105116"/>
              <a:ext cx="109728" cy="109728"/>
            </a:xfrm>
            <a:prstGeom prst="rect">
              <a:avLst/>
            </a:prstGeom>
            <a:noFill/>
            <a:ln>
              <a:noFill/>
            </a:ln>
          </p:spPr>
        </p:pic>
      </p:grpSp>
      <p:pic>
        <p:nvPicPr>
          <p:cNvPr id="1151" name="Google Shape;1151;p53"/>
          <p:cNvPicPr preferRelativeResize="0"/>
          <p:nvPr/>
        </p:nvPicPr>
        <p:blipFill>
          <a:blip r:embed="rId4">
            <a:alphaModFix/>
          </a:blip>
          <a:stretch>
            <a:fillRect/>
          </a:stretch>
        </p:blipFill>
        <p:spPr>
          <a:xfrm rot="10800000">
            <a:off x="1887316" y="1063607"/>
            <a:ext cx="192024" cy="192024"/>
          </a:xfrm>
          <a:prstGeom prst="rect">
            <a:avLst/>
          </a:prstGeom>
          <a:noFill/>
          <a:ln>
            <a:noFill/>
          </a:ln>
        </p:spPr>
      </p:pic>
      <p:sp>
        <p:nvSpPr>
          <p:cNvPr id="1152" name="Google Shape;1152;p53"/>
          <p:cNvSpPr/>
          <p:nvPr/>
        </p:nvSpPr>
        <p:spPr>
          <a:xfrm>
            <a:off x="2035200" y="1620450"/>
            <a:ext cx="8637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SELECT  F</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chemeClr val="lt1"/>
              </a:solidFill>
              <a:latin typeface="Montserrat Medium"/>
              <a:ea typeface="Montserrat Medium"/>
              <a:cs typeface="Montserrat Medium"/>
              <a:sym typeface="Montserrat Medium"/>
            </a:endParaRPr>
          </a:p>
        </p:txBody>
      </p:sp>
      <p:pic>
        <p:nvPicPr>
          <p:cNvPr id="1153" name="Google Shape;1153;p53"/>
          <p:cNvPicPr preferRelativeResize="0"/>
          <p:nvPr/>
        </p:nvPicPr>
        <p:blipFill>
          <a:blip r:embed="rId4">
            <a:alphaModFix/>
          </a:blip>
          <a:stretch>
            <a:fillRect/>
          </a:stretch>
        </p:blipFill>
        <p:spPr>
          <a:xfrm rot="10800000">
            <a:off x="2077189" y="1661173"/>
            <a:ext cx="109950" cy="109950"/>
          </a:xfrm>
          <a:prstGeom prst="rect">
            <a:avLst/>
          </a:prstGeom>
          <a:noFill/>
          <a:ln>
            <a:noFill/>
          </a:ln>
        </p:spPr>
      </p:pic>
      <p:sp>
        <p:nvSpPr>
          <p:cNvPr id="1154" name="Google Shape;1154;p53"/>
          <p:cNvSpPr txBox="1"/>
          <p:nvPr/>
        </p:nvSpPr>
        <p:spPr>
          <a:xfrm>
            <a:off x="142650" y="1157300"/>
            <a:ext cx="1125000" cy="126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Roboto"/>
                <a:ea typeface="Roboto"/>
                <a:cs typeface="Roboto"/>
                <a:sym typeface="Roboto"/>
              </a:rPr>
              <a:t>Show a spinner (indeterminate) when file upload is in progress. </a:t>
            </a:r>
            <a:r>
              <a:rPr lang="en" sz="800" u="sng">
                <a:solidFill>
                  <a:schemeClr val="hlink"/>
                </a:solidFill>
                <a:latin typeface="Roboto"/>
                <a:ea typeface="Roboto"/>
                <a:cs typeface="Roboto"/>
                <a:sym typeface="Roboto"/>
                <a:hlinkClick r:id="rId5"/>
              </a:rPr>
              <a:t>https://material.angular.io/components/progress-spinner/examples</a:t>
            </a:r>
            <a:r>
              <a:rPr lang="en" sz="800">
                <a:solidFill>
                  <a:schemeClr val="lt1"/>
                </a:solidFill>
                <a:latin typeface="Roboto"/>
                <a:ea typeface="Roboto"/>
                <a:cs typeface="Roboto"/>
                <a:sym typeface="Roboto"/>
              </a:rPr>
              <a:t> &gt; Basic Progress Spinner</a:t>
            </a:r>
            <a:endParaRPr sz="800">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endParaRPr sz="800">
              <a:solidFill>
                <a:schemeClr val="lt1"/>
              </a:solidFill>
              <a:latin typeface="Roboto"/>
              <a:ea typeface="Roboto"/>
              <a:cs typeface="Roboto"/>
              <a:sym typeface="Roboto"/>
            </a:endParaRPr>
          </a:p>
        </p:txBody>
      </p:sp>
      <p:sp>
        <p:nvSpPr>
          <p:cNvPr id="1155" name="Google Shape;1155;p53"/>
          <p:cNvSpPr txBox="1"/>
          <p:nvPr/>
        </p:nvSpPr>
        <p:spPr>
          <a:xfrm>
            <a:off x="79975" y="2482350"/>
            <a:ext cx="1385700" cy="2387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latin typeface="Roboto"/>
                <a:ea typeface="Roboto"/>
                <a:cs typeface="Roboto"/>
                <a:sym typeface="Roboto"/>
              </a:rPr>
              <a:t>System checks and validates every field and creates a new entry in db.</a:t>
            </a:r>
            <a:endParaRPr sz="700">
              <a:latin typeface="Roboto"/>
              <a:ea typeface="Roboto"/>
              <a:cs typeface="Roboto"/>
              <a:sym typeface="Roboto"/>
            </a:endParaRPr>
          </a:p>
          <a:p>
            <a:pPr marL="114300" marR="0" lvl="0" indent="-101600" algn="l" rtl="0">
              <a:lnSpc>
                <a:spcPct val="100000"/>
              </a:lnSpc>
              <a:spcBef>
                <a:spcPts val="400"/>
              </a:spcBef>
              <a:spcAft>
                <a:spcPts val="0"/>
              </a:spcAft>
              <a:buSzPts val="700"/>
              <a:buFont typeface="Roboto"/>
              <a:buAutoNum type="arabicPeriod"/>
            </a:pPr>
            <a:r>
              <a:rPr lang="en" sz="700">
                <a:latin typeface="Roboto"/>
                <a:ea typeface="Roboto"/>
                <a:cs typeface="Roboto"/>
                <a:sym typeface="Roboto"/>
              </a:rPr>
              <a:t>If any user already exists with a unique id system will not upload data onto the system</a:t>
            </a:r>
            <a:endParaRPr sz="700">
              <a:latin typeface="Roboto"/>
              <a:ea typeface="Roboto"/>
              <a:cs typeface="Roboto"/>
              <a:sym typeface="Roboto"/>
            </a:endParaRPr>
          </a:p>
          <a:p>
            <a:pPr marL="114300" marR="0" lvl="0" indent="-101600" algn="l" rtl="0">
              <a:lnSpc>
                <a:spcPct val="100000"/>
              </a:lnSpc>
              <a:spcBef>
                <a:spcPts val="400"/>
              </a:spcBef>
              <a:spcAft>
                <a:spcPts val="0"/>
              </a:spcAft>
              <a:buSzPts val="700"/>
              <a:buFont typeface="Roboto"/>
              <a:buAutoNum type="arabicPeriod"/>
            </a:pPr>
            <a:r>
              <a:rPr lang="en" sz="700">
                <a:latin typeface="Roboto"/>
                <a:ea typeface="Roboto"/>
                <a:cs typeface="Roboto"/>
                <a:sym typeface="Roboto"/>
              </a:rPr>
              <a:t>Do not allow excel upload till all entries are correct.</a:t>
            </a:r>
            <a:endParaRPr sz="700">
              <a:latin typeface="Roboto"/>
              <a:ea typeface="Roboto"/>
              <a:cs typeface="Roboto"/>
              <a:sym typeface="Roboto"/>
            </a:endParaRPr>
          </a:p>
          <a:p>
            <a:pPr marL="114300" marR="0" lvl="0" indent="-101600" algn="l" rtl="0">
              <a:lnSpc>
                <a:spcPct val="100000"/>
              </a:lnSpc>
              <a:spcBef>
                <a:spcPts val="400"/>
              </a:spcBef>
              <a:spcAft>
                <a:spcPts val="400"/>
              </a:spcAft>
              <a:buSzPts val="700"/>
              <a:buFont typeface="Roboto"/>
              <a:buAutoNum type="arabicPeriod"/>
            </a:pPr>
            <a:r>
              <a:rPr lang="en" sz="700">
                <a:latin typeface="Roboto"/>
                <a:ea typeface="Roboto"/>
                <a:cs typeface="Roboto"/>
                <a:sym typeface="Roboto"/>
              </a:rPr>
              <a:t>For fields like account group, health facility code and language if wrong entities done which does not match system data file will not be accepted and system displays an error. System does not allow to upload excel. Also do unique check for the fields mentioned as unique.</a:t>
            </a:r>
            <a:endParaRPr sz="700">
              <a:latin typeface="Roboto"/>
              <a:ea typeface="Roboto"/>
              <a:cs typeface="Roboto"/>
              <a:sym typeface="Roboto"/>
            </a:endParaRPr>
          </a:p>
        </p:txBody>
      </p:sp>
      <p:sp>
        <p:nvSpPr>
          <p:cNvPr id="1156" name="Google Shape;1156;p53"/>
          <p:cNvSpPr/>
          <p:nvPr/>
        </p:nvSpPr>
        <p:spPr>
          <a:xfrm>
            <a:off x="8369900" y="1062465"/>
            <a:ext cx="522300" cy="191400"/>
          </a:xfrm>
          <a:prstGeom prst="roundRect">
            <a:avLst>
              <a:gd name="adj" fmla="val 10777"/>
            </a:avLst>
          </a:prstGeom>
          <a:solidFill>
            <a:srgbClr val="C2C2C2"/>
          </a:solid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Montserrat Medium"/>
                <a:ea typeface="Montserrat Medium"/>
                <a:cs typeface="Montserrat Medium"/>
                <a:sym typeface="Montserrat Medium"/>
              </a:rPr>
              <a:t>         S</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A</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V</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E</a:t>
            </a:r>
            <a:endParaRPr sz="600">
              <a:solidFill>
                <a:srgbClr val="666666"/>
              </a:solidFill>
              <a:latin typeface="Montserrat Medium"/>
              <a:ea typeface="Montserrat Medium"/>
              <a:cs typeface="Montserrat Medium"/>
              <a:sym typeface="Montserrat Medium"/>
            </a:endParaRPr>
          </a:p>
        </p:txBody>
      </p:sp>
      <p:pic>
        <p:nvPicPr>
          <p:cNvPr id="1157" name="Google Shape;1157;p53"/>
          <p:cNvPicPr preferRelativeResize="0"/>
          <p:nvPr/>
        </p:nvPicPr>
        <p:blipFill>
          <a:blip r:embed="rId6">
            <a:alphaModFix/>
          </a:blip>
          <a:stretch>
            <a:fillRect/>
          </a:stretch>
        </p:blipFill>
        <p:spPr>
          <a:xfrm>
            <a:off x="7800362" y="1105128"/>
            <a:ext cx="109725" cy="109725"/>
          </a:xfrm>
          <a:prstGeom prst="rect">
            <a:avLst/>
          </a:prstGeom>
          <a:noFill/>
          <a:ln>
            <a:noFill/>
          </a:ln>
        </p:spPr>
      </p:pic>
      <p:sp>
        <p:nvSpPr>
          <p:cNvPr id="1158" name="Google Shape;1158;p53"/>
          <p:cNvSpPr txBox="1"/>
          <p:nvPr/>
        </p:nvSpPr>
        <p:spPr>
          <a:xfrm>
            <a:off x="4768450" y="470350"/>
            <a:ext cx="1125000" cy="674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Button is disabled until the file has been uploaded and there are no errors in the file</a:t>
            </a:r>
            <a:endParaRPr sz="800">
              <a:solidFill>
                <a:schemeClr val="lt1"/>
              </a:solidFill>
              <a:latin typeface="Roboto"/>
              <a:ea typeface="Roboto"/>
              <a:cs typeface="Roboto"/>
              <a:sym typeface="Roboto"/>
            </a:endParaRPr>
          </a:p>
        </p:txBody>
      </p:sp>
      <p:cxnSp>
        <p:nvCxnSpPr>
          <p:cNvPr id="1159" name="Google Shape;1159;p53"/>
          <p:cNvCxnSpPr>
            <a:stCxn id="1158" idx="3"/>
            <a:endCxn id="1156" idx="0"/>
          </p:cNvCxnSpPr>
          <p:nvPr/>
        </p:nvCxnSpPr>
        <p:spPr>
          <a:xfrm>
            <a:off x="5893450" y="807550"/>
            <a:ext cx="2737500" cy="255000"/>
          </a:xfrm>
          <a:prstGeom prst="bentConnector2">
            <a:avLst/>
          </a:prstGeom>
          <a:noFill/>
          <a:ln w="9525" cap="flat" cmpd="sng">
            <a:solidFill>
              <a:schemeClr val="accent2"/>
            </a:solidFill>
            <a:prstDash val="solid"/>
            <a:round/>
            <a:headEnd type="none" w="med" len="med"/>
            <a:tailEnd type="none" w="med" len="med"/>
          </a:ln>
        </p:spPr>
      </p:cxnSp>
      <p:sp>
        <p:nvSpPr>
          <p:cNvPr id="1160" name="Google Shape;1160;p53"/>
          <p:cNvSpPr/>
          <p:nvPr/>
        </p:nvSpPr>
        <p:spPr>
          <a:xfrm>
            <a:off x="7671646" y="1062465"/>
            <a:ext cx="5979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161" name="Google Shape;1161;p53"/>
          <p:cNvPicPr preferRelativeResize="0"/>
          <p:nvPr/>
        </p:nvPicPr>
        <p:blipFill>
          <a:blip r:embed="rId6">
            <a:alphaModFix/>
          </a:blip>
          <a:stretch>
            <a:fillRect/>
          </a:stretch>
        </p:blipFill>
        <p:spPr>
          <a:xfrm>
            <a:off x="7716037" y="1105128"/>
            <a:ext cx="109725" cy="109725"/>
          </a:xfrm>
          <a:prstGeom prst="rect">
            <a:avLst/>
          </a:prstGeom>
          <a:noFill/>
          <a:ln>
            <a:noFill/>
          </a:ln>
        </p:spPr>
      </p:pic>
      <p:pic>
        <p:nvPicPr>
          <p:cNvPr id="1162" name="Google Shape;1162;p53"/>
          <p:cNvPicPr preferRelativeResize="0"/>
          <p:nvPr/>
        </p:nvPicPr>
        <p:blipFill>
          <a:blip r:embed="rId7">
            <a:alphaModFix/>
          </a:blip>
          <a:stretch>
            <a:fillRect/>
          </a:stretch>
        </p:blipFill>
        <p:spPr>
          <a:xfrm>
            <a:off x="8412480" y="1103313"/>
            <a:ext cx="109728" cy="109728"/>
          </a:xfrm>
          <a:prstGeom prst="rect">
            <a:avLst/>
          </a:prstGeom>
          <a:noFill/>
          <a:ln>
            <a:noFill/>
          </a:ln>
        </p:spPr>
      </p:pic>
      <p:sp>
        <p:nvSpPr>
          <p:cNvPr id="1163" name="Google Shape;1163;p53"/>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txBox="1">
            <a:spLocks noGrp="1"/>
          </p:cNvSpPr>
          <p:nvPr>
            <p:ph type="title" idx="4294967295"/>
          </p:nvPr>
        </p:nvSpPr>
        <p:spPr>
          <a:xfrm>
            <a:off x="189700" y="4952100"/>
            <a:ext cx="56490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Health facility admin creation &gt; Bulk upload: Error State  </a:t>
            </a:r>
            <a:endParaRPr sz="800"/>
          </a:p>
        </p:txBody>
      </p:sp>
      <p:pic>
        <p:nvPicPr>
          <p:cNvPr id="1165" name="Google Shape;1165;p53"/>
          <p:cNvPicPr preferRelativeResize="0"/>
          <p:nvPr/>
        </p:nvPicPr>
        <p:blipFill>
          <a:blip r:embed="rId8">
            <a:alphaModFix/>
          </a:blip>
          <a:stretch>
            <a:fillRect/>
          </a:stretch>
        </p:blipFill>
        <p:spPr>
          <a:xfrm>
            <a:off x="55733" y="4985650"/>
            <a:ext cx="123050" cy="123050"/>
          </a:xfrm>
          <a:prstGeom prst="rect">
            <a:avLst/>
          </a:prstGeom>
          <a:noFill/>
          <a:ln>
            <a:noFill/>
          </a:ln>
        </p:spPr>
      </p:pic>
      <p:sp>
        <p:nvSpPr>
          <p:cNvPr id="1166" name="Google Shape;1166;p53"/>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26 Updated on Oct 06, 2020</a:t>
            </a:r>
            <a:endParaRPr>
              <a:solidFill>
                <a:srgbClr val="FFFFFF"/>
              </a:solidFill>
            </a:endParaRPr>
          </a:p>
        </p:txBody>
      </p:sp>
      <p:sp>
        <p:nvSpPr>
          <p:cNvPr id="1167" name="Google Shape;1167;p53"/>
          <p:cNvSpPr txBox="1"/>
          <p:nvPr/>
        </p:nvSpPr>
        <p:spPr>
          <a:xfrm>
            <a:off x="2974975" y="1659525"/>
            <a:ext cx="20079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chemeClr val="dk2"/>
                </a:solidFill>
                <a:latin typeface="Montserrat"/>
                <a:ea typeface="Montserrat"/>
                <a:cs typeface="Montserrat"/>
                <a:sym typeface="Montserrat"/>
              </a:rPr>
              <a:t>Please download and fill out the template</a:t>
            </a:r>
            <a:endParaRPr sz="700">
              <a:solidFill>
                <a:schemeClr val="dk2"/>
              </a:solidFill>
              <a:latin typeface="Montserrat"/>
              <a:ea typeface="Montserrat"/>
              <a:cs typeface="Montserrat"/>
              <a:sym typeface="Montserrat"/>
            </a:endParaRPr>
          </a:p>
        </p:txBody>
      </p:sp>
      <p:sp>
        <p:nvSpPr>
          <p:cNvPr id="1168" name="Google Shape;1168;p53"/>
          <p:cNvSpPr txBox="1"/>
          <p:nvPr/>
        </p:nvSpPr>
        <p:spPr>
          <a:xfrm>
            <a:off x="3320650" y="470350"/>
            <a:ext cx="1125000" cy="674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This message appears only on this screen</a:t>
            </a:r>
            <a:endParaRPr sz="800">
              <a:solidFill>
                <a:schemeClr val="lt1"/>
              </a:solidFill>
              <a:latin typeface="Roboto"/>
              <a:ea typeface="Roboto"/>
              <a:cs typeface="Roboto"/>
              <a:sym typeface="Roboto"/>
            </a:endParaRPr>
          </a:p>
        </p:txBody>
      </p:sp>
      <p:cxnSp>
        <p:nvCxnSpPr>
          <p:cNvPr id="1169" name="Google Shape;1169;p53"/>
          <p:cNvCxnSpPr>
            <a:stCxn id="1168" idx="2"/>
            <a:endCxn id="1167" idx="0"/>
          </p:cNvCxnSpPr>
          <p:nvPr/>
        </p:nvCxnSpPr>
        <p:spPr>
          <a:xfrm rot="-5400000" flipH="1">
            <a:off x="3673600" y="1354300"/>
            <a:ext cx="514800" cy="95700"/>
          </a:xfrm>
          <a:prstGeom prst="bentConnector3">
            <a:avLst>
              <a:gd name="adj1" fmla="val 49998"/>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73"/>
        <p:cNvGrpSpPr/>
        <p:nvPr/>
      </p:nvGrpSpPr>
      <p:grpSpPr>
        <a:xfrm>
          <a:off x="0" y="0"/>
          <a:ext cx="0" cy="0"/>
          <a:chOff x="0" y="0"/>
          <a:chExt cx="0" cy="0"/>
        </a:xfrm>
      </p:grpSpPr>
      <p:sp>
        <p:nvSpPr>
          <p:cNvPr id="1174" name="Google Shape;1174;p54"/>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txBox="1">
            <a:spLocks noGrp="1"/>
          </p:cNvSpPr>
          <p:nvPr>
            <p:ph type="title" idx="4294967295"/>
          </p:nvPr>
        </p:nvSpPr>
        <p:spPr>
          <a:xfrm>
            <a:off x="189700" y="4952100"/>
            <a:ext cx="56586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Health facility admin creation  &gt; Bulk upload: Error State  </a:t>
            </a:r>
            <a:endParaRPr sz="800"/>
          </a:p>
        </p:txBody>
      </p:sp>
      <p:pic>
        <p:nvPicPr>
          <p:cNvPr id="1176" name="Google Shape;1176;p54"/>
          <p:cNvPicPr preferRelativeResize="0"/>
          <p:nvPr/>
        </p:nvPicPr>
        <p:blipFill>
          <a:blip r:embed="rId3">
            <a:alphaModFix/>
          </a:blip>
          <a:stretch>
            <a:fillRect/>
          </a:stretch>
        </p:blipFill>
        <p:spPr>
          <a:xfrm>
            <a:off x="55733" y="4985650"/>
            <a:ext cx="123050" cy="123050"/>
          </a:xfrm>
          <a:prstGeom prst="rect">
            <a:avLst/>
          </a:prstGeom>
          <a:noFill/>
          <a:ln>
            <a:noFill/>
          </a:ln>
        </p:spPr>
      </p:pic>
      <p:sp>
        <p:nvSpPr>
          <p:cNvPr id="1177" name="Google Shape;1177;p54"/>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27 Updated on July 27,2020</a:t>
            </a:r>
            <a:endParaRPr>
              <a:solidFill>
                <a:srgbClr val="FFFFFF"/>
              </a:solidFill>
            </a:endParaRPr>
          </a:p>
        </p:txBody>
      </p:sp>
      <p:sp>
        <p:nvSpPr>
          <p:cNvPr id="1178" name="Google Shape;1178;p54"/>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9" name="Google Shape;1179;p54"/>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Bulk upload</a:t>
            </a:r>
            <a:endParaRPr sz="900">
              <a:solidFill>
                <a:schemeClr val="lt1"/>
              </a:solidFill>
              <a:latin typeface="Montserrat Medium"/>
              <a:ea typeface="Montserrat Medium"/>
              <a:cs typeface="Montserrat Medium"/>
              <a:sym typeface="Montserrat Medium"/>
            </a:endParaRPr>
          </a:p>
        </p:txBody>
      </p:sp>
      <p:sp>
        <p:nvSpPr>
          <p:cNvPr id="1180" name="Google Shape;1180;p54"/>
          <p:cNvSpPr/>
          <p:nvPr/>
        </p:nvSpPr>
        <p:spPr>
          <a:xfrm>
            <a:off x="1911100" y="1951700"/>
            <a:ext cx="6992400" cy="923700"/>
          </a:xfrm>
          <a:prstGeom prst="roundRect">
            <a:avLst>
              <a:gd name="adj" fmla="val 3376"/>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184" name="Google Shape;1184;p54"/>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185" name="Google Shape;1185;p54"/>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grpSp>
        <p:nvGrpSpPr>
          <p:cNvPr id="1186" name="Google Shape;1186;p54"/>
          <p:cNvGrpSpPr/>
          <p:nvPr/>
        </p:nvGrpSpPr>
        <p:grpSpPr>
          <a:xfrm>
            <a:off x="7889175" y="434725"/>
            <a:ext cx="1262400" cy="225000"/>
            <a:chOff x="7889175" y="434725"/>
            <a:chExt cx="1262400" cy="225000"/>
          </a:xfrm>
        </p:grpSpPr>
        <p:sp>
          <p:nvSpPr>
            <p:cNvPr id="1187" name="Google Shape;1187;p54"/>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188" name="Google Shape;1188;p54"/>
            <p:cNvPicPr preferRelativeResize="0"/>
            <p:nvPr/>
          </p:nvPicPr>
          <p:blipFill>
            <a:blip r:embed="rId4">
              <a:alphaModFix amt="70000"/>
            </a:blip>
            <a:stretch>
              <a:fillRect/>
            </a:stretch>
          </p:blipFill>
          <p:spPr>
            <a:xfrm>
              <a:off x="8957846" y="480251"/>
              <a:ext cx="146304" cy="146319"/>
            </a:xfrm>
            <a:prstGeom prst="rect">
              <a:avLst/>
            </a:prstGeom>
            <a:noFill/>
            <a:ln>
              <a:noFill/>
            </a:ln>
          </p:spPr>
        </p:pic>
      </p:grpSp>
      <p:sp>
        <p:nvSpPr>
          <p:cNvPr id="1189" name="Google Shape;1189;p5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t>26</a:t>
            </a:fld>
            <a:endParaRPr sz="1000"/>
          </a:p>
        </p:txBody>
      </p:sp>
      <p:sp>
        <p:nvSpPr>
          <p:cNvPr id="1190" name="Google Shape;1190;p54"/>
          <p:cNvSpPr txBox="1"/>
          <p:nvPr/>
        </p:nvSpPr>
        <p:spPr>
          <a:xfrm>
            <a:off x="2035200" y="1659525"/>
            <a:ext cx="19875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users_v3mukesh.xlsx</a:t>
            </a:r>
            <a:endParaRPr sz="700">
              <a:solidFill>
                <a:schemeClr val="dk1"/>
              </a:solidFill>
              <a:latin typeface="Montserrat"/>
              <a:ea typeface="Montserrat"/>
              <a:cs typeface="Montserrat"/>
              <a:sym typeface="Montserrat"/>
            </a:endParaRPr>
          </a:p>
        </p:txBody>
      </p:sp>
      <p:sp>
        <p:nvSpPr>
          <p:cNvPr id="1191" name="Google Shape;1191;p54"/>
          <p:cNvSpPr/>
          <p:nvPr/>
        </p:nvSpPr>
        <p:spPr>
          <a:xfrm>
            <a:off x="2035200" y="2189475"/>
            <a:ext cx="3004800" cy="492900"/>
          </a:xfrm>
          <a:prstGeom prst="round2SameRect">
            <a:avLst>
              <a:gd name="adj1" fmla="val 0"/>
              <a:gd name="adj2" fmla="val 0"/>
            </a:avLst>
          </a:prstGeom>
          <a:noFill/>
          <a:ln>
            <a:noFill/>
          </a:ln>
        </p:spPr>
        <p:txBody>
          <a:bodyPr spcFirstLastPara="1" wrap="square" lIns="0" tIns="0" rIns="0" bIns="91425" anchor="t" anchorCtr="0">
            <a:noAutofit/>
          </a:bodyPr>
          <a:lstStyle/>
          <a:p>
            <a:pPr marL="0" lvl="0" indent="0" algn="l" rtl="0">
              <a:lnSpc>
                <a:spcPct val="150000"/>
              </a:lnSpc>
              <a:spcBef>
                <a:spcPts val="0"/>
              </a:spcBef>
              <a:spcAft>
                <a:spcPts val="0"/>
              </a:spcAft>
              <a:buNone/>
            </a:pPr>
            <a:r>
              <a:rPr lang="en" sz="700">
                <a:solidFill>
                  <a:schemeClr val="dk2"/>
                </a:solidFill>
                <a:latin typeface="Montserrat"/>
                <a:ea typeface="Montserrat"/>
                <a:cs typeface="Montserrat"/>
                <a:sym typeface="Montserrat"/>
              </a:rPr>
              <a:t>Sheet 1, cell E43 - Email or mobile number is missing</a:t>
            </a:r>
            <a:endParaRPr sz="7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700">
                <a:solidFill>
                  <a:schemeClr val="dk2"/>
                </a:solidFill>
                <a:latin typeface="Montserrat"/>
                <a:ea typeface="Montserrat"/>
                <a:cs typeface="Montserrat"/>
                <a:sym typeface="Montserrat"/>
              </a:rPr>
              <a:t>Sheet 1, cell B55 - User ID already exists in the system</a:t>
            </a:r>
            <a:endParaRPr sz="7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700">
                <a:solidFill>
                  <a:schemeClr val="dk2"/>
                </a:solidFill>
                <a:latin typeface="Montserrat"/>
                <a:ea typeface="Montserrat"/>
                <a:cs typeface="Montserrat"/>
                <a:sym typeface="Montserrat"/>
              </a:rPr>
              <a:t>Sheet 1, cell B67 - Account group is missing</a:t>
            </a:r>
            <a:endParaRPr sz="700">
              <a:solidFill>
                <a:schemeClr val="dk2"/>
              </a:solidFill>
              <a:latin typeface="Montserrat"/>
              <a:ea typeface="Montserrat"/>
              <a:cs typeface="Montserrat"/>
              <a:sym typeface="Montserrat"/>
            </a:endParaRPr>
          </a:p>
        </p:txBody>
      </p:sp>
      <p:pic>
        <p:nvPicPr>
          <p:cNvPr id="1192" name="Google Shape;1192;p54"/>
          <p:cNvPicPr preferRelativeResize="0"/>
          <p:nvPr/>
        </p:nvPicPr>
        <p:blipFill>
          <a:blip r:embed="rId5">
            <a:alphaModFix/>
          </a:blip>
          <a:stretch>
            <a:fillRect/>
          </a:stretch>
        </p:blipFill>
        <p:spPr>
          <a:xfrm rot="10800000">
            <a:off x="1887316" y="1063607"/>
            <a:ext cx="192024" cy="192024"/>
          </a:xfrm>
          <a:prstGeom prst="rect">
            <a:avLst/>
          </a:prstGeom>
          <a:noFill/>
          <a:ln>
            <a:noFill/>
          </a:ln>
        </p:spPr>
      </p:pic>
      <p:grpSp>
        <p:nvGrpSpPr>
          <p:cNvPr id="1193" name="Google Shape;1193;p54"/>
          <p:cNvGrpSpPr/>
          <p:nvPr/>
        </p:nvGrpSpPr>
        <p:grpSpPr>
          <a:xfrm>
            <a:off x="7674600" y="2588275"/>
            <a:ext cx="1131600" cy="191400"/>
            <a:chOff x="8592300" y="1064275"/>
            <a:chExt cx="1131600" cy="191400"/>
          </a:xfrm>
        </p:grpSpPr>
        <p:sp>
          <p:nvSpPr>
            <p:cNvPr id="1194" name="Google Shape;1194;p54"/>
            <p:cNvSpPr/>
            <p:nvPr/>
          </p:nvSpPr>
          <p:spPr>
            <a:xfrm>
              <a:off x="8592300" y="1064275"/>
              <a:ext cx="1131600" cy="191400"/>
            </a:xfrm>
            <a:prstGeom prst="roundRect">
              <a:avLst>
                <a:gd name="adj" fmla="val 8698"/>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 LOGS</a:t>
              </a:r>
              <a:endParaRPr sz="600">
                <a:solidFill>
                  <a:schemeClr val="lt1"/>
                </a:solidFill>
                <a:latin typeface="Montserrat Medium"/>
                <a:ea typeface="Montserrat Medium"/>
                <a:cs typeface="Montserrat Medium"/>
                <a:sym typeface="Montserrat Medium"/>
              </a:endParaRPr>
            </a:p>
          </p:txBody>
        </p:sp>
        <p:pic>
          <p:nvPicPr>
            <p:cNvPr id="1195" name="Google Shape;1195;p54"/>
            <p:cNvPicPr preferRelativeResize="0"/>
            <p:nvPr/>
          </p:nvPicPr>
          <p:blipFill>
            <a:blip r:embed="rId6">
              <a:alphaModFix/>
            </a:blip>
            <a:stretch>
              <a:fillRect/>
            </a:stretch>
          </p:blipFill>
          <p:spPr>
            <a:xfrm>
              <a:off x="8653711" y="1105116"/>
              <a:ext cx="109728" cy="109728"/>
            </a:xfrm>
            <a:prstGeom prst="rect">
              <a:avLst/>
            </a:prstGeom>
            <a:noFill/>
            <a:ln>
              <a:noFill/>
            </a:ln>
          </p:spPr>
        </p:pic>
      </p:grpSp>
      <p:sp>
        <p:nvSpPr>
          <p:cNvPr id="1196" name="Google Shape;1196;p54"/>
          <p:cNvSpPr txBox="1"/>
          <p:nvPr/>
        </p:nvSpPr>
        <p:spPr>
          <a:xfrm>
            <a:off x="130950" y="2189700"/>
            <a:ext cx="1125000" cy="109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System does not edit using bulk upload. Any unique entry is treated as a new data. Conflicts with existing data is shown as an error.</a:t>
            </a:r>
            <a:endParaRPr sz="800">
              <a:solidFill>
                <a:schemeClr val="lt1"/>
              </a:solidFill>
              <a:latin typeface="Roboto"/>
              <a:ea typeface="Roboto"/>
              <a:cs typeface="Roboto"/>
              <a:sym typeface="Roboto"/>
            </a:endParaRPr>
          </a:p>
        </p:txBody>
      </p:sp>
      <p:cxnSp>
        <p:nvCxnSpPr>
          <p:cNvPr id="1197" name="Google Shape;1197;p54"/>
          <p:cNvCxnSpPr>
            <a:stCxn id="1196" idx="3"/>
            <a:endCxn id="1180" idx="1"/>
          </p:cNvCxnSpPr>
          <p:nvPr/>
        </p:nvCxnSpPr>
        <p:spPr>
          <a:xfrm rot="10800000" flipH="1">
            <a:off x="1255950" y="2413650"/>
            <a:ext cx="655200" cy="322500"/>
          </a:xfrm>
          <a:prstGeom prst="bentConnector3">
            <a:avLst>
              <a:gd name="adj1" fmla="val 49996"/>
            </a:avLst>
          </a:prstGeom>
          <a:noFill/>
          <a:ln w="9525" cap="flat" cmpd="sng">
            <a:solidFill>
              <a:schemeClr val="accent2"/>
            </a:solidFill>
            <a:prstDash val="solid"/>
            <a:round/>
            <a:headEnd type="none" w="med" len="med"/>
            <a:tailEnd type="none" w="med" len="med"/>
          </a:ln>
        </p:spPr>
      </p:cxnSp>
      <p:sp>
        <p:nvSpPr>
          <p:cNvPr id="1198" name="Google Shape;1198;p54"/>
          <p:cNvSpPr/>
          <p:nvPr/>
        </p:nvSpPr>
        <p:spPr>
          <a:xfrm>
            <a:off x="6717792" y="1060704"/>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M</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P</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pic>
        <p:nvPicPr>
          <p:cNvPr id="1199" name="Google Shape;1199;p54"/>
          <p:cNvPicPr preferRelativeResize="0"/>
          <p:nvPr/>
        </p:nvPicPr>
        <p:blipFill>
          <a:blip r:embed="rId5">
            <a:alphaModFix/>
          </a:blip>
          <a:stretch>
            <a:fillRect/>
          </a:stretch>
        </p:blipFill>
        <p:spPr>
          <a:xfrm>
            <a:off x="6772404" y="1101545"/>
            <a:ext cx="109728" cy="109728"/>
          </a:xfrm>
          <a:prstGeom prst="rect">
            <a:avLst/>
          </a:prstGeom>
          <a:noFill/>
          <a:ln>
            <a:noFill/>
          </a:ln>
        </p:spPr>
      </p:pic>
      <p:sp>
        <p:nvSpPr>
          <p:cNvPr id="1200" name="Google Shape;1200;p54"/>
          <p:cNvSpPr/>
          <p:nvPr/>
        </p:nvSpPr>
        <p:spPr>
          <a:xfrm>
            <a:off x="1893475" y="1480471"/>
            <a:ext cx="6992400" cy="409200"/>
          </a:xfrm>
          <a:prstGeom prst="roundRect">
            <a:avLst>
              <a:gd name="adj" fmla="val 6068"/>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txBox="1"/>
          <p:nvPr/>
        </p:nvSpPr>
        <p:spPr>
          <a:xfrm>
            <a:off x="2035200" y="1659525"/>
            <a:ext cx="22143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health_facility_admins_v3mukesh.xlsx</a:t>
            </a:r>
            <a:endParaRPr sz="700">
              <a:solidFill>
                <a:schemeClr val="dk1"/>
              </a:solidFill>
              <a:latin typeface="Montserrat"/>
              <a:ea typeface="Montserrat"/>
              <a:cs typeface="Montserrat"/>
              <a:sym typeface="Montserrat"/>
            </a:endParaRPr>
          </a:p>
        </p:txBody>
      </p:sp>
      <p:sp>
        <p:nvSpPr>
          <p:cNvPr id="1202" name="Google Shape;1202;p54"/>
          <p:cNvSpPr/>
          <p:nvPr/>
        </p:nvSpPr>
        <p:spPr>
          <a:xfrm>
            <a:off x="3928600" y="1618725"/>
            <a:ext cx="9144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R</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P</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  F</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chemeClr val="lt1"/>
              </a:solidFill>
              <a:latin typeface="Montserrat Medium"/>
              <a:ea typeface="Montserrat Medium"/>
              <a:cs typeface="Montserrat Medium"/>
              <a:sym typeface="Montserrat Medium"/>
            </a:endParaRPr>
          </a:p>
        </p:txBody>
      </p:sp>
      <p:sp>
        <p:nvSpPr>
          <p:cNvPr id="1203" name="Google Shape;1203;p54"/>
          <p:cNvSpPr/>
          <p:nvPr/>
        </p:nvSpPr>
        <p:spPr>
          <a:xfrm>
            <a:off x="7633546" y="1062465"/>
            <a:ext cx="597900" cy="191400"/>
          </a:xfrm>
          <a:prstGeom prst="roundRect">
            <a:avLst>
              <a:gd name="adj" fmla="val 14066"/>
            </a:avLst>
          </a:prstGeom>
          <a:solidFill>
            <a:schemeClr val="accent1"/>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204" name="Google Shape;1204;p54"/>
          <p:cNvPicPr preferRelativeResize="0"/>
          <p:nvPr/>
        </p:nvPicPr>
        <p:blipFill>
          <a:blip r:embed="rId7">
            <a:alphaModFix/>
          </a:blip>
          <a:stretch>
            <a:fillRect/>
          </a:stretch>
        </p:blipFill>
        <p:spPr>
          <a:xfrm>
            <a:off x="7673174" y="1105128"/>
            <a:ext cx="109725" cy="109725"/>
          </a:xfrm>
          <a:prstGeom prst="rect">
            <a:avLst/>
          </a:prstGeom>
          <a:noFill/>
          <a:ln>
            <a:noFill/>
          </a:ln>
        </p:spPr>
      </p:pic>
      <p:sp>
        <p:nvSpPr>
          <p:cNvPr id="1205" name="Google Shape;1205;p54"/>
          <p:cNvSpPr txBox="1"/>
          <p:nvPr/>
        </p:nvSpPr>
        <p:spPr>
          <a:xfrm>
            <a:off x="2111400" y="2024200"/>
            <a:ext cx="44403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rgbClr val="F44336"/>
                </a:solidFill>
                <a:latin typeface="Montserrat"/>
                <a:ea typeface="Montserrat"/>
                <a:cs typeface="Montserrat"/>
                <a:sym typeface="Montserrat"/>
              </a:rPr>
              <a:t>Errors found in the file. Make appropriate corrections and REPLACE FILE</a:t>
            </a:r>
            <a:endParaRPr sz="700">
              <a:solidFill>
                <a:srgbClr val="F44336"/>
              </a:solidFill>
              <a:latin typeface="Montserrat"/>
              <a:ea typeface="Montserrat"/>
              <a:cs typeface="Montserrat"/>
              <a:sym typeface="Montserrat"/>
            </a:endParaRPr>
          </a:p>
        </p:txBody>
      </p:sp>
      <p:pic>
        <p:nvPicPr>
          <p:cNvPr id="1206" name="Google Shape;1206;p54"/>
          <p:cNvPicPr preferRelativeResize="0"/>
          <p:nvPr/>
        </p:nvPicPr>
        <p:blipFill>
          <a:blip r:embed="rId8">
            <a:alphaModFix/>
          </a:blip>
          <a:stretch>
            <a:fillRect/>
          </a:stretch>
        </p:blipFill>
        <p:spPr>
          <a:xfrm>
            <a:off x="1959000" y="2024239"/>
            <a:ext cx="109728" cy="109728"/>
          </a:xfrm>
          <a:prstGeom prst="rect">
            <a:avLst/>
          </a:prstGeom>
          <a:noFill/>
          <a:ln>
            <a:noFill/>
          </a:ln>
        </p:spPr>
      </p:pic>
      <p:sp>
        <p:nvSpPr>
          <p:cNvPr id="1207" name="Google Shape;1207;p54"/>
          <p:cNvSpPr/>
          <p:nvPr/>
        </p:nvSpPr>
        <p:spPr>
          <a:xfrm>
            <a:off x="8363575" y="1057815"/>
            <a:ext cx="522300" cy="191400"/>
          </a:xfrm>
          <a:prstGeom prst="roundRect">
            <a:avLst>
              <a:gd name="adj" fmla="val 10777"/>
            </a:avLst>
          </a:prstGeom>
          <a:solidFill>
            <a:srgbClr val="C2C2C2"/>
          </a:solid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Montserrat Medium"/>
                <a:ea typeface="Montserrat Medium"/>
                <a:cs typeface="Montserrat Medium"/>
                <a:sym typeface="Montserrat Medium"/>
              </a:rPr>
              <a:t>         S</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A</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V</a:t>
            </a:r>
            <a:r>
              <a:rPr lang="en" sz="100">
                <a:solidFill>
                  <a:srgbClr val="666666"/>
                </a:solidFill>
                <a:latin typeface="Montserrat Medium"/>
                <a:ea typeface="Montserrat Medium"/>
                <a:cs typeface="Montserrat Medium"/>
                <a:sym typeface="Montserrat Medium"/>
              </a:rPr>
              <a:t> </a:t>
            </a:r>
            <a:r>
              <a:rPr lang="en" sz="600">
                <a:solidFill>
                  <a:srgbClr val="666666"/>
                </a:solidFill>
                <a:latin typeface="Montserrat Medium"/>
                <a:ea typeface="Montserrat Medium"/>
                <a:cs typeface="Montserrat Medium"/>
                <a:sym typeface="Montserrat Medium"/>
              </a:rPr>
              <a:t>E</a:t>
            </a:r>
            <a:endParaRPr sz="600">
              <a:solidFill>
                <a:srgbClr val="666666"/>
              </a:solidFill>
              <a:latin typeface="Montserrat Medium"/>
              <a:ea typeface="Montserrat Medium"/>
              <a:cs typeface="Montserrat Medium"/>
              <a:sym typeface="Montserrat Medium"/>
            </a:endParaRPr>
          </a:p>
        </p:txBody>
      </p:sp>
      <p:pic>
        <p:nvPicPr>
          <p:cNvPr id="1208" name="Google Shape;1208;p54"/>
          <p:cNvPicPr preferRelativeResize="0"/>
          <p:nvPr/>
        </p:nvPicPr>
        <p:blipFill>
          <a:blip r:embed="rId9">
            <a:alphaModFix/>
          </a:blip>
          <a:stretch>
            <a:fillRect/>
          </a:stretch>
        </p:blipFill>
        <p:spPr>
          <a:xfrm>
            <a:off x="8406155" y="1098663"/>
            <a:ext cx="109728" cy="1097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12"/>
        <p:cNvGrpSpPr/>
        <p:nvPr/>
      </p:nvGrpSpPr>
      <p:grpSpPr>
        <a:xfrm>
          <a:off x="0" y="0"/>
          <a:ext cx="0" cy="0"/>
          <a:chOff x="0" y="0"/>
          <a:chExt cx="0" cy="0"/>
        </a:xfrm>
      </p:grpSpPr>
      <p:sp>
        <p:nvSpPr>
          <p:cNvPr id="1213" name="Google Shape;1213;p55"/>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4" name="Google Shape;1214;p55"/>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txBox="1">
            <a:spLocks noGrp="1"/>
          </p:cNvSpPr>
          <p:nvPr>
            <p:ph type="title" idx="4294967295"/>
          </p:nvPr>
        </p:nvSpPr>
        <p:spPr>
          <a:xfrm>
            <a:off x="189700" y="4952100"/>
            <a:ext cx="54681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Health facility admin creation &gt; Bulk upload : no errors in excel file  </a:t>
            </a:r>
            <a:endParaRPr sz="800"/>
          </a:p>
        </p:txBody>
      </p:sp>
      <p:pic>
        <p:nvPicPr>
          <p:cNvPr id="1216" name="Google Shape;1216;p55"/>
          <p:cNvPicPr preferRelativeResize="0"/>
          <p:nvPr/>
        </p:nvPicPr>
        <p:blipFill>
          <a:blip r:embed="rId3">
            <a:alphaModFix/>
          </a:blip>
          <a:stretch>
            <a:fillRect/>
          </a:stretch>
        </p:blipFill>
        <p:spPr>
          <a:xfrm>
            <a:off x="55733" y="4985650"/>
            <a:ext cx="123050" cy="123050"/>
          </a:xfrm>
          <a:prstGeom prst="rect">
            <a:avLst/>
          </a:prstGeom>
          <a:noFill/>
          <a:ln>
            <a:noFill/>
          </a:ln>
        </p:spPr>
      </p:pic>
      <p:sp>
        <p:nvSpPr>
          <p:cNvPr id="1217" name="Google Shape;1217;p55"/>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28 Updated on July 27, 2020</a:t>
            </a:r>
            <a:endParaRPr>
              <a:solidFill>
                <a:srgbClr val="FFFFFF"/>
              </a:solidFill>
            </a:endParaRPr>
          </a:p>
        </p:txBody>
      </p:sp>
      <p:sp>
        <p:nvSpPr>
          <p:cNvPr id="1218" name="Google Shape;1218;p55"/>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55"/>
          <p:cNvSpPr/>
          <p:nvPr/>
        </p:nvSpPr>
        <p:spPr>
          <a:xfrm>
            <a:off x="1911100" y="1494500"/>
            <a:ext cx="6992400" cy="386100"/>
          </a:xfrm>
          <a:prstGeom prst="roundRect">
            <a:avLst>
              <a:gd name="adj" fmla="val 6068"/>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Bulk upload</a:t>
            </a:r>
            <a:endParaRPr sz="900">
              <a:solidFill>
                <a:schemeClr val="lt1"/>
              </a:solidFill>
              <a:latin typeface="Montserrat Medium"/>
              <a:ea typeface="Montserrat Medium"/>
              <a:cs typeface="Montserrat Medium"/>
              <a:sym typeface="Montserrat Medium"/>
            </a:endParaRPr>
          </a:p>
        </p:txBody>
      </p:sp>
      <p:sp>
        <p:nvSpPr>
          <p:cNvPr id="1221" name="Google Shape;1221;p55"/>
          <p:cNvSpPr/>
          <p:nvPr/>
        </p:nvSpPr>
        <p:spPr>
          <a:xfrm>
            <a:off x="1911100" y="2027900"/>
            <a:ext cx="6992400" cy="305700"/>
          </a:xfrm>
          <a:prstGeom prst="roundRect">
            <a:avLst>
              <a:gd name="adj" fmla="val 922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224" name="Google Shape;1224;p55"/>
          <p:cNvPicPr preferRelativeResize="0"/>
          <p:nvPr/>
        </p:nvPicPr>
        <p:blipFill rotWithShape="1">
          <a:blip r:embed="rId4">
            <a:alphaModFix/>
          </a:blip>
          <a:srcRect r="159"/>
          <a:stretch/>
        </p:blipFill>
        <p:spPr>
          <a:xfrm>
            <a:off x="1295400" y="470352"/>
            <a:ext cx="146304" cy="146304"/>
          </a:xfrm>
          <a:prstGeom prst="rect">
            <a:avLst/>
          </a:prstGeom>
          <a:noFill/>
          <a:ln>
            <a:noFill/>
          </a:ln>
        </p:spPr>
      </p:pic>
      <p:sp>
        <p:nvSpPr>
          <p:cNvPr id="1225" name="Google Shape;1225;p55"/>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227" name="Google Shape;1227;p55"/>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228" name="Google Shape;1228;p55"/>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229" name="Google Shape;1229;p55"/>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230" name="Google Shape;1230;p55"/>
          <p:cNvGrpSpPr/>
          <p:nvPr/>
        </p:nvGrpSpPr>
        <p:grpSpPr>
          <a:xfrm>
            <a:off x="7889175" y="434725"/>
            <a:ext cx="1262400" cy="225000"/>
            <a:chOff x="7889175" y="434725"/>
            <a:chExt cx="1262400" cy="225000"/>
          </a:xfrm>
        </p:grpSpPr>
        <p:sp>
          <p:nvSpPr>
            <p:cNvPr id="1231" name="Google Shape;1231;p55"/>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232" name="Google Shape;1232;p55"/>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233" name="Google Shape;1233;p55"/>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234" name="Google Shape;1234;p55"/>
          <p:cNvSpPr txBox="1"/>
          <p:nvPr/>
        </p:nvSpPr>
        <p:spPr>
          <a:xfrm>
            <a:off x="2187600" y="2113275"/>
            <a:ext cx="19938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rgbClr val="6AA84F"/>
                </a:solidFill>
                <a:latin typeface="Montserrat"/>
                <a:ea typeface="Montserrat"/>
                <a:cs typeface="Montserrat"/>
                <a:sym typeface="Montserrat"/>
              </a:rPr>
              <a:t>No errors found, you may save the file</a:t>
            </a:r>
            <a:endParaRPr sz="700">
              <a:solidFill>
                <a:srgbClr val="6AA84F"/>
              </a:solidFill>
              <a:latin typeface="Montserrat"/>
              <a:ea typeface="Montserrat"/>
              <a:cs typeface="Montserrat"/>
              <a:sym typeface="Montserrat"/>
            </a:endParaRPr>
          </a:p>
        </p:txBody>
      </p:sp>
      <p:pic>
        <p:nvPicPr>
          <p:cNvPr id="1235" name="Google Shape;1235;p55"/>
          <p:cNvPicPr preferRelativeResize="0"/>
          <p:nvPr/>
        </p:nvPicPr>
        <p:blipFill>
          <a:blip r:embed="rId6">
            <a:alphaModFix/>
          </a:blip>
          <a:stretch>
            <a:fillRect/>
          </a:stretch>
        </p:blipFill>
        <p:spPr>
          <a:xfrm rot="10800000">
            <a:off x="1887316" y="1063607"/>
            <a:ext cx="192024" cy="192024"/>
          </a:xfrm>
          <a:prstGeom prst="rect">
            <a:avLst/>
          </a:prstGeom>
          <a:noFill/>
          <a:ln>
            <a:noFill/>
          </a:ln>
        </p:spPr>
      </p:pic>
      <p:sp>
        <p:nvSpPr>
          <p:cNvPr id="1236" name="Google Shape;1236;p55"/>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237" name="Google Shape;1237;p55"/>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238" name="Google Shape;1238;p55"/>
          <p:cNvPicPr preferRelativeResize="0"/>
          <p:nvPr/>
        </p:nvPicPr>
        <p:blipFill>
          <a:blip r:embed="rId7">
            <a:alphaModFix/>
          </a:blip>
          <a:stretch>
            <a:fillRect/>
          </a:stretch>
        </p:blipFill>
        <p:spPr>
          <a:xfrm>
            <a:off x="8422051" y="1105113"/>
            <a:ext cx="109728" cy="109728"/>
          </a:xfrm>
          <a:prstGeom prst="rect">
            <a:avLst/>
          </a:prstGeom>
          <a:noFill/>
          <a:ln>
            <a:noFill/>
          </a:ln>
        </p:spPr>
      </p:pic>
      <p:pic>
        <p:nvPicPr>
          <p:cNvPr id="1239" name="Google Shape;1239;p55"/>
          <p:cNvPicPr preferRelativeResize="0"/>
          <p:nvPr/>
        </p:nvPicPr>
        <p:blipFill>
          <a:blip r:embed="rId8">
            <a:alphaModFix/>
          </a:blip>
          <a:stretch>
            <a:fillRect/>
          </a:stretch>
        </p:blipFill>
        <p:spPr>
          <a:xfrm>
            <a:off x="7728912" y="1105128"/>
            <a:ext cx="109725" cy="109725"/>
          </a:xfrm>
          <a:prstGeom prst="rect">
            <a:avLst/>
          </a:prstGeom>
          <a:noFill/>
          <a:ln>
            <a:noFill/>
          </a:ln>
        </p:spPr>
      </p:pic>
      <p:sp>
        <p:nvSpPr>
          <p:cNvPr id="1240" name="Google Shape;1240;p55"/>
          <p:cNvSpPr txBox="1"/>
          <p:nvPr/>
        </p:nvSpPr>
        <p:spPr>
          <a:xfrm>
            <a:off x="2035200" y="1659525"/>
            <a:ext cx="22143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health_facility_admins_v3mukesh.xlsx</a:t>
            </a:r>
            <a:endParaRPr sz="700">
              <a:solidFill>
                <a:schemeClr val="dk1"/>
              </a:solidFill>
              <a:latin typeface="Montserrat"/>
              <a:ea typeface="Montserrat"/>
              <a:cs typeface="Montserrat"/>
              <a:sym typeface="Montserrat"/>
            </a:endParaRPr>
          </a:p>
        </p:txBody>
      </p:sp>
      <p:sp>
        <p:nvSpPr>
          <p:cNvPr id="1241" name="Google Shape;1241;p55"/>
          <p:cNvSpPr/>
          <p:nvPr/>
        </p:nvSpPr>
        <p:spPr>
          <a:xfrm>
            <a:off x="3940200" y="1585301"/>
            <a:ext cx="9144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R</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P</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  F</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chemeClr val="lt1"/>
              </a:solidFill>
              <a:latin typeface="Montserrat Medium"/>
              <a:ea typeface="Montserrat Medium"/>
              <a:cs typeface="Montserrat Medium"/>
              <a:sym typeface="Montserrat Medium"/>
            </a:endParaRPr>
          </a:p>
        </p:txBody>
      </p:sp>
      <p:grpSp>
        <p:nvGrpSpPr>
          <p:cNvPr id="1242" name="Google Shape;1242;p55"/>
          <p:cNvGrpSpPr/>
          <p:nvPr/>
        </p:nvGrpSpPr>
        <p:grpSpPr>
          <a:xfrm>
            <a:off x="6824250" y="1064275"/>
            <a:ext cx="777300" cy="191400"/>
            <a:chOff x="8461500" y="1064275"/>
            <a:chExt cx="777300" cy="191400"/>
          </a:xfrm>
        </p:grpSpPr>
        <p:sp>
          <p:nvSpPr>
            <p:cNvPr id="1243" name="Google Shape;1243;p55"/>
            <p:cNvSpPr/>
            <p:nvPr/>
          </p:nvSpPr>
          <p:spPr>
            <a:xfrm>
              <a:off x="84615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M</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P</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pic>
          <p:nvPicPr>
            <p:cNvPr id="1244" name="Google Shape;1244;p55"/>
            <p:cNvPicPr preferRelativeResize="0"/>
            <p:nvPr/>
          </p:nvPicPr>
          <p:blipFill>
            <a:blip r:embed="rId6">
              <a:alphaModFix/>
            </a:blip>
            <a:stretch>
              <a:fillRect/>
            </a:stretch>
          </p:blipFill>
          <p:spPr>
            <a:xfrm>
              <a:off x="8516112" y="1105116"/>
              <a:ext cx="109728" cy="109728"/>
            </a:xfrm>
            <a:prstGeom prst="rect">
              <a:avLst/>
            </a:prstGeom>
            <a:noFill/>
            <a:ln>
              <a:noFill/>
            </a:ln>
          </p:spPr>
        </p:pic>
      </p:grpSp>
      <p:sp>
        <p:nvSpPr>
          <p:cNvPr id="1245" name="Google Shape;1245;p55"/>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pic>
        <p:nvPicPr>
          <p:cNvPr id="1246" name="Google Shape;1246;p55"/>
          <p:cNvPicPr preferRelativeResize="0"/>
          <p:nvPr/>
        </p:nvPicPr>
        <p:blipFill>
          <a:blip r:embed="rId9">
            <a:alphaModFix/>
          </a:blip>
          <a:stretch>
            <a:fillRect/>
          </a:stretch>
        </p:blipFill>
        <p:spPr>
          <a:xfrm>
            <a:off x="79975" y="814087"/>
            <a:ext cx="109728" cy="109728"/>
          </a:xfrm>
          <a:prstGeom prst="rect">
            <a:avLst/>
          </a:prstGeom>
          <a:noFill/>
          <a:ln>
            <a:noFill/>
          </a:ln>
        </p:spPr>
      </p:pic>
      <p:sp>
        <p:nvSpPr>
          <p:cNvPr id="1247" name="Google Shape;1247;p55"/>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pic>
        <p:nvPicPr>
          <p:cNvPr id="1248" name="Google Shape;1248;p55"/>
          <p:cNvPicPr preferRelativeResize="0"/>
          <p:nvPr/>
        </p:nvPicPr>
        <p:blipFill>
          <a:blip r:embed="rId10">
            <a:alphaModFix/>
          </a:blip>
          <a:stretch>
            <a:fillRect/>
          </a:stretch>
        </p:blipFill>
        <p:spPr>
          <a:xfrm>
            <a:off x="2039112" y="2112264"/>
            <a:ext cx="109728" cy="109728"/>
          </a:xfrm>
          <a:prstGeom prst="rect">
            <a:avLst/>
          </a:prstGeom>
          <a:noFill/>
          <a:ln>
            <a:noFill/>
          </a:ln>
        </p:spPr>
      </p:pic>
      <p:pic>
        <p:nvPicPr>
          <p:cNvPr id="1249" name="Google Shape;1249;p55"/>
          <p:cNvPicPr preferRelativeResize="0"/>
          <p:nvPr/>
        </p:nvPicPr>
        <p:blipFill>
          <a:blip r:embed="rId11">
            <a:alphaModFix/>
          </a:blip>
          <a:stretch>
            <a:fillRect/>
          </a:stretch>
        </p:blipFill>
        <p:spPr>
          <a:xfrm>
            <a:off x="68750" y="447275"/>
            <a:ext cx="191400" cy="191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53"/>
        <p:cNvGrpSpPr/>
        <p:nvPr/>
      </p:nvGrpSpPr>
      <p:grpSpPr>
        <a:xfrm>
          <a:off x="0" y="0"/>
          <a:ext cx="0" cy="0"/>
          <a:chOff x="0" y="0"/>
          <a:chExt cx="0" cy="0"/>
        </a:xfrm>
      </p:grpSpPr>
      <p:sp>
        <p:nvSpPr>
          <p:cNvPr id="1254" name="Google Shape;1254;p56"/>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5" name="Google Shape;1255;p56"/>
          <p:cNvSpPr/>
          <p:nvPr/>
        </p:nvSpPr>
        <p:spPr>
          <a:xfrm>
            <a:off x="1911100" y="1494500"/>
            <a:ext cx="6992400" cy="33927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8369900" y="1063925"/>
            <a:ext cx="5223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lt1"/>
                </a:solidFill>
                <a:latin typeface="Montserrat Medium"/>
                <a:ea typeface="Montserrat Medium"/>
                <a:cs typeface="Montserrat Medium"/>
                <a:sym typeface="Montserrat Medium"/>
              </a:rPr>
              <a:t>   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endParaRPr sz="600">
              <a:solidFill>
                <a:srgbClr val="FFFFFF"/>
              </a:solidFill>
              <a:latin typeface="Montserrat Medium"/>
              <a:ea typeface="Montserrat Medium"/>
              <a:cs typeface="Montserrat Medium"/>
              <a:sym typeface="Montserrat Medium"/>
            </a:endParaRPr>
          </a:p>
        </p:txBody>
      </p:sp>
      <p:sp>
        <p:nvSpPr>
          <p:cNvPr id="1257" name="Google Shape;1257;p56"/>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9" name="Google Shape;1259;p56"/>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260" name="Google Shape;1260;p56"/>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261" name="Google Shape;1261;p56"/>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262" name="Google Shape;1262;p56"/>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264" name="Google Shape;1264;p56"/>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1265" name="Google Shape;1265;p56"/>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1266" name="Google Shape;1266;p56"/>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1267" name="Google Shape;1267;p56"/>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268" name="Google Shape;1268;p56"/>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txBox="1">
            <a:spLocks noGrp="1"/>
          </p:cNvSpPr>
          <p:nvPr>
            <p:ph type="title" idx="4294967295"/>
          </p:nvPr>
        </p:nvSpPr>
        <p:spPr>
          <a:xfrm>
            <a:off x="189700" y="4952100"/>
            <a:ext cx="3201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View User (health facility admin)  </a:t>
            </a:r>
            <a:endParaRPr sz="800"/>
          </a:p>
        </p:txBody>
      </p:sp>
      <p:pic>
        <p:nvPicPr>
          <p:cNvPr id="1270" name="Google Shape;1270;p56"/>
          <p:cNvPicPr preferRelativeResize="0"/>
          <p:nvPr/>
        </p:nvPicPr>
        <p:blipFill>
          <a:blip r:embed="rId5">
            <a:alphaModFix/>
          </a:blip>
          <a:stretch>
            <a:fillRect/>
          </a:stretch>
        </p:blipFill>
        <p:spPr>
          <a:xfrm>
            <a:off x="55733" y="4071250"/>
            <a:ext cx="123050" cy="123050"/>
          </a:xfrm>
          <a:prstGeom prst="rect">
            <a:avLst/>
          </a:prstGeom>
          <a:noFill/>
          <a:ln>
            <a:noFill/>
          </a:ln>
        </p:spPr>
      </p:pic>
      <p:sp>
        <p:nvSpPr>
          <p:cNvPr id="1271" name="Google Shape;1271;p56"/>
          <p:cNvSpPr txBox="1"/>
          <p:nvPr/>
        </p:nvSpPr>
        <p:spPr>
          <a:xfrm>
            <a:off x="2083625" y="988525"/>
            <a:ext cx="3539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THISLASTNAMEIS20CHAR, Firstname15char Kumar</a:t>
            </a:r>
            <a:endParaRPr sz="900">
              <a:solidFill>
                <a:schemeClr val="lt1"/>
              </a:solidFill>
              <a:latin typeface="Montserrat Medium"/>
              <a:ea typeface="Montserrat Medium"/>
              <a:cs typeface="Montserrat Medium"/>
              <a:sym typeface="Montserrat Medium"/>
            </a:endParaRPr>
          </a:p>
        </p:txBody>
      </p:sp>
      <p:sp>
        <p:nvSpPr>
          <p:cNvPr id="1272" name="Google Shape;1272;p56"/>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273" name="Google Shape;1273;p56"/>
          <p:cNvGrpSpPr/>
          <p:nvPr/>
        </p:nvGrpSpPr>
        <p:grpSpPr>
          <a:xfrm>
            <a:off x="7889175" y="434725"/>
            <a:ext cx="1262400" cy="225000"/>
            <a:chOff x="7889175" y="434725"/>
            <a:chExt cx="1262400" cy="225000"/>
          </a:xfrm>
        </p:grpSpPr>
        <p:sp>
          <p:nvSpPr>
            <p:cNvPr id="1274" name="Google Shape;1274;p56"/>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275" name="Google Shape;1275;p56"/>
            <p:cNvPicPr preferRelativeResize="0"/>
            <p:nvPr/>
          </p:nvPicPr>
          <p:blipFill>
            <a:blip r:embed="rId6">
              <a:alphaModFix amt="70000"/>
            </a:blip>
            <a:stretch>
              <a:fillRect/>
            </a:stretch>
          </p:blipFill>
          <p:spPr>
            <a:xfrm>
              <a:off x="8957846" y="480251"/>
              <a:ext cx="146304" cy="146319"/>
            </a:xfrm>
            <a:prstGeom prst="rect">
              <a:avLst/>
            </a:prstGeom>
            <a:noFill/>
            <a:ln>
              <a:noFill/>
            </a:ln>
          </p:spPr>
        </p:pic>
      </p:grpSp>
      <p:pic>
        <p:nvPicPr>
          <p:cNvPr id="1276" name="Google Shape;1276;p56"/>
          <p:cNvPicPr preferRelativeResize="0"/>
          <p:nvPr/>
        </p:nvPicPr>
        <p:blipFill>
          <a:blip r:embed="rId7">
            <a:alphaModFix/>
          </a:blip>
          <a:stretch>
            <a:fillRect/>
          </a:stretch>
        </p:blipFill>
        <p:spPr>
          <a:xfrm>
            <a:off x="1890850" y="1063877"/>
            <a:ext cx="191400" cy="191400"/>
          </a:xfrm>
          <a:prstGeom prst="rect">
            <a:avLst/>
          </a:prstGeom>
          <a:noFill/>
          <a:ln>
            <a:noFill/>
          </a:ln>
        </p:spPr>
      </p:pic>
      <p:pic>
        <p:nvPicPr>
          <p:cNvPr id="1277" name="Google Shape;1277;p56"/>
          <p:cNvPicPr preferRelativeResize="0"/>
          <p:nvPr/>
        </p:nvPicPr>
        <p:blipFill>
          <a:blip r:embed="rId8">
            <a:alphaModFix/>
          </a:blip>
          <a:stretch>
            <a:fillRect/>
          </a:stretch>
        </p:blipFill>
        <p:spPr>
          <a:xfrm>
            <a:off x="8429452" y="1105116"/>
            <a:ext cx="109728" cy="109728"/>
          </a:xfrm>
          <a:prstGeom prst="rect">
            <a:avLst/>
          </a:prstGeom>
          <a:noFill/>
          <a:ln>
            <a:noFill/>
          </a:ln>
        </p:spPr>
      </p:pic>
      <p:sp>
        <p:nvSpPr>
          <p:cNvPr id="1278" name="Google Shape;1278;p56"/>
          <p:cNvSpPr/>
          <p:nvPr/>
        </p:nvSpPr>
        <p:spPr>
          <a:xfrm>
            <a:off x="7633850" y="1064225"/>
            <a:ext cx="648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rgbClr val="FFFFFF"/>
                </a:solidFill>
                <a:latin typeface="Montserrat Medium"/>
                <a:ea typeface="Montserrat Medium"/>
                <a:cs typeface="Montserrat Medium"/>
                <a:sym typeface="Montserrat Medium"/>
              </a:rPr>
              <a:t>     N</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F</a:t>
            </a:r>
            <a:r>
              <a:rPr lang="en" sz="100">
                <a:solidFill>
                  <a:schemeClr val="lt1"/>
                </a:solidFill>
                <a:latin typeface="Montserrat Medium"/>
                <a:ea typeface="Montserrat Medium"/>
                <a:cs typeface="Montserrat Medium"/>
                <a:sym typeface="Montserrat Medium"/>
              </a:rPr>
              <a:t> </a:t>
            </a:r>
            <a:r>
              <a:rPr lang="en" sz="600">
                <a:solidFill>
                  <a:srgbClr val="FFFFFF"/>
                </a:solidFill>
                <a:latin typeface="Montserrat Medium"/>
                <a:ea typeface="Montserrat Medium"/>
                <a:cs typeface="Montserrat Medium"/>
                <a:sym typeface="Montserrat Medium"/>
              </a:rPr>
              <a:t>Y</a:t>
            </a:r>
            <a:endParaRPr sz="600">
              <a:solidFill>
                <a:srgbClr val="FFFFFF"/>
              </a:solidFill>
              <a:latin typeface="Montserrat Medium"/>
              <a:ea typeface="Montserrat Medium"/>
              <a:cs typeface="Montserrat Medium"/>
              <a:sym typeface="Montserrat Medium"/>
            </a:endParaRPr>
          </a:p>
        </p:txBody>
      </p:sp>
      <p:pic>
        <p:nvPicPr>
          <p:cNvPr id="1279" name="Google Shape;1279;p56"/>
          <p:cNvPicPr preferRelativeResize="0"/>
          <p:nvPr/>
        </p:nvPicPr>
        <p:blipFill>
          <a:blip r:embed="rId9">
            <a:alphaModFix/>
          </a:blip>
          <a:stretch>
            <a:fillRect/>
          </a:stretch>
        </p:blipFill>
        <p:spPr>
          <a:xfrm>
            <a:off x="7673647" y="1105125"/>
            <a:ext cx="109728" cy="109728"/>
          </a:xfrm>
          <a:prstGeom prst="rect">
            <a:avLst/>
          </a:prstGeom>
          <a:noFill/>
          <a:ln>
            <a:noFill/>
          </a:ln>
        </p:spPr>
      </p:pic>
      <p:sp>
        <p:nvSpPr>
          <p:cNvPr id="1280" name="Google Shape;1280;p56"/>
          <p:cNvSpPr/>
          <p:nvPr/>
        </p:nvSpPr>
        <p:spPr>
          <a:xfrm>
            <a:off x="2039025" y="27241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sp>
        <p:nvSpPr>
          <p:cNvPr id="1281" name="Google Shape;1281;p56"/>
          <p:cNvSpPr/>
          <p:nvPr/>
        </p:nvSpPr>
        <p:spPr>
          <a:xfrm>
            <a:off x="2039025" y="3105150"/>
            <a:ext cx="13716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THISLASTNAMEIS20CHAR</a:t>
            </a:r>
            <a:endParaRPr sz="700">
              <a:solidFill>
                <a:schemeClr val="lt2"/>
              </a:solidFill>
              <a:latin typeface="Montserrat"/>
              <a:ea typeface="Montserrat"/>
              <a:cs typeface="Montserrat"/>
              <a:sym typeface="Montserrat"/>
            </a:endParaRPr>
          </a:p>
        </p:txBody>
      </p:sp>
      <p:sp>
        <p:nvSpPr>
          <p:cNvPr id="1282" name="Google Shape;1282;p56"/>
          <p:cNvSpPr/>
          <p:nvPr/>
        </p:nvSpPr>
        <p:spPr>
          <a:xfrm>
            <a:off x="2039025" y="3486150"/>
            <a:ext cx="13716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Email</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user123@gmail.com</a:t>
            </a:r>
            <a:endParaRPr sz="700">
              <a:solidFill>
                <a:schemeClr val="lt2"/>
              </a:solidFill>
              <a:latin typeface="Montserrat"/>
              <a:ea typeface="Montserrat"/>
              <a:cs typeface="Montserrat"/>
              <a:sym typeface="Montserrat"/>
            </a:endParaRPr>
          </a:p>
        </p:txBody>
      </p:sp>
      <p:sp>
        <p:nvSpPr>
          <p:cNvPr id="1283" name="Google Shape;1283;p56"/>
          <p:cNvSpPr/>
          <p:nvPr/>
        </p:nvSpPr>
        <p:spPr>
          <a:xfrm>
            <a:off x="3520440" y="31051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Firstname15char</a:t>
            </a:r>
            <a:endParaRPr sz="700">
              <a:solidFill>
                <a:schemeClr val="lt2"/>
              </a:solidFill>
              <a:latin typeface="Montserrat"/>
              <a:ea typeface="Montserrat"/>
              <a:cs typeface="Montserrat"/>
              <a:sym typeface="Montserrat"/>
            </a:endParaRPr>
          </a:p>
        </p:txBody>
      </p:sp>
      <p:sp>
        <p:nvSpPr>
          <p:cNvPr id="1284" name="Google Shape;1284;p56"/>
          <p:cNvSpPr/>
          <p:nvPr/>
        </p:nvSpPr>
        <p:spPr>
          <a:xfrm>
            <a:off x="3108960" y="17626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2</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Sitapur</a:t>
            </a:r>
            <a:endParaRPr sz="700">
              <a:solidFill>
                <a:schemeClr val="lt2"/>
              </a:solidFill>
              <a:latin typeface="Montserrat"/>
              <a:ea typeface="Montserrat"/>
              <a:cs typeface="Montserrat"/>
              <a:sym typeface="Montserrat"/>
            </a:endParaRPr>
          </a:p>
        </p:txBody>
      </p:sp>
      <p:sp>
        <p:nvSpPr>
          <p:cNvPr id="1285" name="Google Shape;1285;p56"/>
          <p:cNvSpPr/>
          <p:nvPr/>
        </p:nvSpPr>
        <p:spPr>
          <a:xfrm>
            <a:off x="3115135" y="2141399"/>
            <a:ext cx="16458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4</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 Block-1559 PHC-2</a:t>
            </a:r>
            <a:endParaRPr sz="800">
              <a:solidFill>
                <a:schemeClr val="lt2"/>
              </a:solidFill>
              <a:latin typeface="Montserrat"/>
              <a:ea typeface="Montserrat"/>
              <a:cs typeface="Montserrat"/>
              <a:sym typeface="Montserrat"/>
            </a:endParaRPr>
          </a:p>
        </p:txBody>
      </p:sp>
      <p:sp>
        <p:nvSpPr>
          <p:cNvPr id="1286" name="Google Shape;1286;p56"/>
          <p:cNvSpPr txBox="1"/>
          <p:nvPr/>
        </p:nvSpPr>
        <p:spPr>
          <a:xfrm>
            <a:off x="2035200" y="1621200"/>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Location</a:t>
            </a:r>
            <a:endParaRPr sz="600">
              <a:solidFill>
                <a:schemeClr val="accent1"/>
              </a:solidFill>
              <a:latin typeface="Montserrat Medium"/>
              <a:ea typeface="Montserrat Medium"/>
              <a:cs typeface="Montserrat Medium"/>
              <a:sym typeface="Montserrat Medium"/>
            </a:endParaRPr>
          </a:p>
        </p:txBody>
      </p:sp>
      <p:sp>
        <p:nvSpPr>
          <p:cNvPr id="1287" name="Google Shape;1287;p56"/>
          <p:cNvSpPr/>
          <p:nvPr/>
        </p:nvSpPr>
        <p:spPr>
          <a:xfrm>
            <a:off x="3108960" y="2724150"/>
            <a:ext cx="10059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Health facility admin</a:t>
            </a:r>
            <a:endParaRPr sz="700">
              <a:solidFill>
                <a:schemeClr val="lt2"/>
              </a:solidFill>
              <a:latin typeface="Montserrat"/>
              <a:ea typeface="Montserrat"/>
              <a:cs typeface="Montserrat"/>
              <a:sym typeface="Montserrat"/>
            </a:endParaRPr>
          </a:p>
        </p:txBody>
      </p:sp>
      <p:sp>
        <p:nvSpPr>
          <p:cNvPr id="1288" name="Google Shape;1288;p56"/>
          <p:cNvSpPr txBox="1"/>
          <p:nvPr/>
        </p:nvSpPr>
        <p:spPr>
          <a:xfrm>
            <a:off x="2035200" y="25800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1289" name="Google Shape;1289;p56"/>
          <p:cNvSpPr/>
          <p:nvPr/>
        </p:nvSpPr>
        <p:spPr>
          <a:xfrm>
            <a:off x="4526280" y="31051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Middle name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700">
              <a:solidFill>
                <a:schemeClr val="lt2"/>
              </a:solidFill>
              <a:latin typeface="Montserrat"/>
              <a:ea typeface="Montserrat"/>
              <a:cs typeface="Montserrat"/>
              <a:sym typeface="Montserrat"/>
            </a:endParaRPr>
          </a:p>
        </p:txBody>
      </p:sp>
      <p:sp>
        <p:nvSpPr>
          <p:cNvPr id="1290" name="Google Shape;1290;p56"/>
          <p:cNvSpPr txBox="1"/>
          <p:nvPr/>
        </p:nvSpPr>
        <p:spPr>
          <a:xfrm>
            <a:off x="162063" y="24493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Section titles are Subtitle 2.</a:t>
            </a:r>
            <a:endParaRPr sz="700">
              <a:solidFill>
                <a:srgbClr val="FFFFFF"/>
              </a:solidFill>
              <a:latin typeface="Roboto"/>
              <a:ea typeface="Roboto"/>
              <a:cs typeface="Roboto"/>
              <a:sym typeface="Roboto"/>
            </a:endParaRPr>
          </a:p>
        </p:txBody>
      </p:sp>
      <p:sp>
        <p:nvSpPr>
          <p:cNvPr id="1291" name="Google Shape;1291;p56"/>
          <p:cNvSpPr txBox="1"/>
          <p:nvPr/>
        </p:nvSpPr>
        <p:spPr>
          <a:xfrm>
            <a:off x="147763" y="104032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Show user name as a page title (Headline 6)</a:t>
            </a:r>
            <a:endParaRPr sz="700">
              <a:solidFill>
                <a:srgbClr val="FFFFFF"/>
              </a:solidFill>
              <a:latin typeface="Roboto"/>
              <a:ea typeface="Roboto"/>
              <a:cs typeface="Roboto"/>
              <a:sym typeface="Roboto"/>
            </a:endParaRPr>
          </a:p>
        </p:txBody>
      </p:sp>
      <p:cxnSp>
        <p:nvCxnSpPr>
          <p:cNvPr id="1292" name="Google Shape;1292;p56"/>
          <p:cNvCxnSpPr>
            <a:stCxn id="1288" idx="1"/>
            <a:endCxn id="1290" idx="3"/>
          </p:cNvCxnSpPr>
          <p:nvPr/>
        </p:nvCxnSpPr>
        <p:spPr>
          <a:xfrm flipH="1">
            <a:off x="1282500" y="2634904"/>
            <a:ext cx="752700" cy="85800"/>
          </a:xfrm>
          <a:prstGeom prst="bentConnector3">
            <a:avLst>
              <a:gd name="adj1" fmla="val 49996"/>
            </a:avLst>
          </a:prstGeom>
          <a:noFill/>
          <a:ln w="9525" cap="flat" cmpd="sng">
            <a:solidFill>
              <a:schemeClr val="accent2"/>
            </a:solidFill>
            <a:prstDash val="solid"/>
            <a:round/>
            <a:headEnd type="none" w="med" len="med"/>
            <a:tailEnd type="none" w="med" len="med"/>
          </a:ln>
        </p:spPr>
      </p:cxnSp>
      <p:cxnSp>
        <p:nvCxnSpPr>
          <p:cNvPr id="1293" name="Google Shape;1293;p56"/>
          <p:cNvCxnSpPr>
            <a:stCxn id="1271" idx="2"/>
            <a:endCxn id="1291" idx="3"/>
          </p:cNvCxnSpPr>
          <p:nvPr/>
        </p:nvCxnSpPr>
        <p:spPr>
          <a:xfrm rot="5400000" flipH="1">
            <a:off x="2551175" y="29125"/>
            <a:ext cx="19500" cy="2585100"/>
          </a:xfrm>
          <a:prstGeom prst="bentConnector4">
            <a:avLst>
              <a:gd name="adj1" fmla="val -1221154"/>
              <a:gd name="adj2" fmla="val 84234"/>
            </a:avLst>
          </a:prstGeom>
          <a:noFill/>
          <a:ln w="9525" cap="flat" cmpd="sng">
            <a:solidFill>
              <a:schemeClr val="accent2"/>
            </a:solidFill>
            <a:prstDash val="solid"/>
            <a:round/>
            <a:headEnd type="none" w="med" len="med"/>
            <a:tailEnd type="none" w="med" len="med"/>
          </a:ln>
        </p:spPr>
      </p:cxnSp>
      <p:sp>
        <p:nvSpPr>
          <p:cNvPr id="1294" name="Google Shape;1294;p56"/>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295" name="Google Shape;1295;p56"/>
          <p:cNvSpPr/>
          <p:nvPr/>
        </p:nvSpPr>
        <p:spPr>
          <a:xfrm>
            <a:off x="4526280" y="272490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Account group</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Physician</a:t>
            </a:r>
            <a:endParaRPr sz="500">
              <a:solidFill>
                <a:schemeClr val="lt2"/>
              </a:solidFill>
              <a:latin typeface="Montserrat"/>
              <a:ea typeface="Montserrat"/>
              <a:cs typeface="Montserrat"/>
              <a:sym typeface="Montserrat"/>
            </a:endParaRPr>
          </a:p>
        </p:txBody>
      </p:sp>
      <p:sp>
        <p:nvSpPr>
          <p:cNvPr id="1296" name="Google Shape;1296;p56"/>
          <p:cNvSpPr txBox="1"/>
          <p:nvPr/>
        </p:nvSpPr>
        <p:spPr>
          <a:xfrm>
            <a:off x="5355200" y="845125"/>
            <a:ext cx="9906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notify button to send email /sms to this user anytime with credentials.</a:t>
            </a:r>
            <a:endParaRPr sz="700">
              <a:solidFill>
                <a:srgbClr val="FFFFFF"/>
              </a:solidFill>
              <a:latin typeface="Roboto"/>
              <a:ea typeface="Roboto"/>
              <a:cs typeface="Roboto"/>
              <a:sym typeface="Roboto"/>
            </a:endParaRPr>
          </a:p>
        </p:txBody>
      </p:sp>
      <p:cxnSp>
        <p:nvCxnSpPr>
          <p:cNvPr id="1297" name="Google Shape;1297;p56"/>
          <p:cNvCxnSpPr>
            <a:stCxn id="1278" idx="1"/>
            <a:endCxn id="1296" idx="3"/>
          </p:cNvCxnSpPr>
          <p:nvPr/>
        </p:nvCxnSpPr>
        <p:spPr>
          <a:xfrm rot="10800000">
            <a:off x="6345950" y="1116725"/>
            <a:ext cx="1287900" cy="43200"/>
          </a:xfrm>
          <a:prstGeom prst="bentConnector3">
            <a:avLst>
              <a:gd name="adj1" fmla="val 49994"/>
            </a:avLst>
          </a:prstGeom>
          <a:noFill/>
          <a:ln w="9525" cap="flat" cmpd="sng">
            <a:solidFill>
              <a:schemeClr val="accent2"/>
            </a:solidFill>
            <a:prstDash val="solid"/>
            <a:round/>
            <a:headEnd type="none" w="med" len="med"/>
            <a:tailEnd type="none" w="med" len="med"/>
          </a:ln>
        </p:spPr>
      </p:cxnSp>
      <p:sp>
        <p:nvSpPr>
          <p:cNvPr id="1298" name="Google Shape;1298;p56"/>
          <p:cNvSpPr txBox="1"/>
          <p:nvPr/>
        </p:nvSpPr>
        <p:spPr>
          <a:xfrm>
            <a:off x="6593275" y="423963"/>
            <a:ext cx="11442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Health facility admin details can only be edited by Country admin</a:t>
            </a:r>
            <a:endParaRPr sz="700">
              <a:solidFill>
                <a:srgbClr val="FFFFFF"/>
              </a:solidFill>
              <a:latin typeface="Roboto"/>
              <a:ea typeface="Roboto"/>
              <a:cs typeface="Roboto"/>
              <a:sym typeface="Roboto"/>
            </a:endParaRPr>
          </a:p>
        </p:txBody>
      </p:sp>
      <p:cxnSp>
        <p:nvCxnSpPr>
          <p:cNvPr id="1299" name="Google Shape;1299;p56"/>
          <p:cNvCxnSpPr>
            <a:stCxn id="1256" idx="0"/>
            <a:endCxn id="1298" idx="3"/>
          </p:cNvCxnSpPr>
          <p:nvPr/>
        </p:nvCxnSpPr>
        <p:spPr>
          <a:xfrm rot="5400000" flipH="1">
            <a:off x="8000000" y="432875"/>
            <a:ext cx="368400" cy="893700"/>
          </a:xfrm>
          <a:prstGeom prst="bentConnector2">
            <a:avLst/>
          </a:prstGeom>
          <a:noFill/>
          <a:ln w="9525" cap="flat" cmpd="sng">
            <a:solidFill>
              <a:schemeClr val="accent2"/>
            </a:solidFill>
            <a:prstDash val="solid"/>
            <a:round/>
            <a:headEnd type="none" w="med" len="med"/>
            <a:tailEnd type="none" w="med" len="med"/>
          </a:ln>
        </p:spPr>
      </p:cxnSp>
      <p:sp>
        <p:nvSpPr>
          <p:cNvPr id="1300" name="Google Shape;1300;p56"/>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29 Updated on Oct 06, 2020</a:t>
            </a:r>
            <a:endParaRPr>
              <a:solidFill>
                <a:srgbClr val="FFFFFF"/>
              </a:solidFill>
            </a:endParaRPr>
          </a:p>
        </p:txBody>
      </p:sp>
      <p:sp>
        <p:nvSpPr>
          <p:cNvPr id="1301" name="Google Shape;1301;p56"/>
          <p:cNvSpPr txBox="1"/>
          <p:nvPr/>
        </p:nvSpPr>
        <p:spPr>
          <a:xfrm>
            <a:off x="162075" y="3099900"/>
            <a:ext cx="1120500" cy="1082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chemeClr val="lt1"/>
                </a:solidFill>
                <a:latin typeface="Roboto"/>
                <a:ea typeface="Roboto"/>
                <a:cs typeface="Roboto"/>
                <a:sym typeface="Roboto"/>
              </a:rPr>
              <a:t>Switch not allowed if the user is the only health facility admin for the country.</a:t>
            </a:r>
            <a:endParaRPr sz="700">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Switch on my default. Text changes when switch is turned off</a:t>
            </a:r>
            <a:endParaRPr sz="700">
              <a:solidFill>
                <a:srgbClr val="FFFFFF"/>
              </a:solidFill>
              <a:latin typeface="Roboto"/>
              <a:ea typeface="Roboto"/>
              <a:cs typeface="Roboto"/>
              <a:sym typeface="Roboto"/>
            </a:endParaRPr>
          </a:p>
        </p:txBody>
      </p:sp>
      <p:sp>
        <p:nvSpPr>
          <p:cNvPr id="1302" name="Google Shape;1302;p56"/>
          <p:cNvSpPr txBox="1"/>
          <p:nvPr/>
        </p:nvSpPr>
        <p:spPr>
          <a:xfrm>
            <a:off x="267825" y="4527100"/>
            <a:ext cx="9555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User account is inactive</a:t>
            </a:r>
            <a:endParaRPr sz="600">
              <a:solidFill>
                <a:schemeClr val="dk2"/>
              </a:solidFill>
              <a:latin typeface="Montserrat"/>
              <a:ea typeface="Montserrat"/>
              <a:cs typeface="Montserrat"/>
              <a:sym typeface="Montserrat"/>
            </a:endParaRPr>
          </a:p>
        </p:txBody>
      </p:sp>
      <p:sp>
        <p:nvSpPr>
          <p:cNvPr id="1303" name="Google Shape;1303;p56"/>
          <p:cNvSpPr/>
          <p:nvPr/>
        </p:nvSpPr>
        <p:spPr>
          <a:xfrm>
            <a:off x="55591" y="4552229"/>
            <a:ext cx="171600" cy="63900"/>
          </a:xfrm>
          <a:prstGeom prst="roundRect">
            <a:avLst>
              <a:gd name="adj" fmla="val 50000"/>
            </a:avLst>
          </a:pr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04" name="Google Shape;1304;p56"/>
          <p:cNvSpPr/>
          <p:nvPr/>
        </p:nvSpPr>
        <p:spPr>
          <a:xfrm>
            <a:off x="56266" y="4538427"/>
            <a:ext cx="91500" cy="91500"/>
          </a:xfrm>
          <a:prstGeom prst="roundRect">
            <a:avLst>
              <a:gd name="adj" fmla="val 50000"/>
            </a:avLst>
          </a:prstGeom>
          <a:solidFill>
            <a:schemeClr val="l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cxnSp>
        <p:nvCxnSpPr>
          <p:cNvPr id="1305" name="Google Shape;1305;p56"/>
          <p:cNvCxnSpPr>
            <a:stCxn id="1306" idx="1"/>
            <a:endCxn id="1301" idx="3"/>
          </p:cNvCxnSpPr>
          <p:nvPr/>
        </p:nvCxnSpPr>
        <p:spPr>
          <a:xfrm rot="10800000">
            <a:off x="1282650" y="3641263"/>
            <a:ext cx="768900" cy="514800"/>
          </a:xfrm>
          <a:prstGeom prst="bentConnector3">
            <a:avLst>
              <a:gd name="adj1" fmla="val 50005"/>
            </a:avLst>
          </a:prstGeom>
          <a:noFill/>
          <a:ln w="9525" cap="flat" cmpd="sng">
            <a:solidFill>
              <a:schemeClr val="accent2"/>
            </a:solidFill>
            <a:prstDash val="solid"/>
            <a:round/>
            <a:headEnd type="none" w="med" len="med"/>
            <a:tailEnd type="none" w="med" len="med"/>
          </a:ln>
        </p:spPr>
      </p:cxnSp>
      <p:cxnSp>
        <p:nvCxnSpPr>
          <p:cNvPr id="1307" name="Google Shape;1307;p56"/>
          <p:cNvCxnSpPr>
            <a:stCxn id="1302" idx="0"/>
            <a:endCxn id="1301" idx="2"/>
          </p:cNvCxnSpPr>
          <p:nvPr/>
        </p:nvCxnSpPr>
        <p:spPr>
          <a:xfrm rot="5400000" flipH="1">
            <a:off x="561675" y="4343200"/>
            <a:ext cx="344400" cy="23400"/>
          </a:xfrm>
          <a:prstGeom prst="bentConnector3">
            <a:avLst>
              <a:gd name="adj1" fmla="val 50015"/>
            </a:avLst>
          </a:prstGeom>
          <a:noFill/>
          <a:ln w="9525" cap="flat" cmpd="sng">
            <a:solidFill>
              <a:schemeClr val="accent2"/>
            </a:solidFill>
            <a:prstDash val="solid"/>
            <a:round/>
            <a:headEnd type="triangle" w="med" len="med"/>
            <a:tailEnd type="none" w="med" len="med"/>
          </a:ln>
        </p:spPr>
      </p:cxnSp>
      <p:sp>
        <p:nvSpPr>
          <p:cNvPr id="1308" name="Google Shape;1308;p56"/>
          <p:cNvSpPr txBox="1"/>
          <p:nvPr/>
        </p:nvSpPr>
        <p:spPr>
          <a:xfrm>
            <a:off x="2263788" y="4111752"/>
            <a:ext cx="10506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1306" name="Google Shape;1306;p56"/>
          <p:cNvSpPr/>
          <p:nvPr/>
        </p:nvSpPr>
        <p:spPr>
          <a:xfrm>
            <a:off x="2051550" y="41241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09" name="Google Shape;1309;p56"/>
          <p:cNvSpPr/>
          <p:nvPr/>
        </p:nvSpPr>
        <p:spPr>
          <a:xfrm>
            <a:off x="2128425" y="41103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10" name="Google Shape;1310;p56"/>
          <p:cNvSpPr txBox="1"/>
          <p:nvPr/>
        </p:nvSpPr>
        <p:spPr>
          <a:xfrm>
            <a:off x="2035200" y="3904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1311" name="Google Shape;1311;p56"/>
          <p:cNvSpPr txBox="1"/>
          <p:nvPr/>
        </p:nvSpPr>
        <p:spPr>
          <a:xfrm>
            <a:off x="2039112" y="4539850"/>
            <a:ext cx="1549200" cy="146400"/>
          </a:xfrm>
          <a:prstGeom prst="rect">
            <a:avLst/>
          </a:prstGeom>
          <a:noFill/>
          <a:ln>
            <a:noFill/>
          </a:ln>
        </p:spPr>
        <p:txBody>
          <a:bodyPr spcFirstLastPara="1" wrap="square" lIns="18275"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This overwrites the user’s existing password</a:t>
            </a:r>
            <a:endParaRPr sz="500">
              <a:solidFill>
                <a:schemeClr val="lt2"/>
              </a:solidFill>
              <a:latin typeface="Montserrat"/>
              <a:ea typeface="Montserrat"/>
              <a:cs typeface="Montserrat"/>
              <a:sym typeface="Montserrat"/>
            </a:endParaRPr>
          </a:p>
        </p:txBody>
      </p:sp>
      <p:sp>
        <p:nvSpPr>
          <p:cNvPr id="1312" name="Google Shape;1312;p56"/>
          <p:cNvSpPr/>
          <p:nvPr/>
        </p:nvSpPr>
        <p:spPr>
          <a:xfrm>
            <a:off x="2042937" y="4336350"/>
            <a:ext cx="1182600" cy="191400"/>
          </a:xfrm>
          <a:prstGeom prst="roundRect">
            <a:avLst>
              <a:gd name="adj" fmla="val 8698"/>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P</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W</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D</a:t>
            </a:r>
            <a:endParaRPr sz="600">
              <a:solidFill>
                <a:schemeClr val="dk1"/>
              </a:solidFill>
              <a:latin typeface="Montserrat Medium"/>
              <a:ea typeface="Montserrat Medium"/>
              <a:cs typeface="Montserrat Medium"/>
              <a:sym typeface="Montserrat Medium"/>
            </a:endParaRPr>
          </a:p>
        </p:txBody>
      </p:sp>
      <p:pic>
        <p:nvPicPr>
          <p:cNvPr id="1313" name="Google Shape;1313;p56"/>
          <p:cNvPicPr preferRelativeResize="0"/>
          <p:nvPr/>
        </p:nvPicPr>
        <p:blipFill>
          <a:blip r:embed="rId5">
            <a:alphaModFix/>
          </a:blip>
          <a:stretch>
            <a:fillRect/>
          </a:stretch>
        </p:blipFill>
        <p:spPr>
          <a:xfrm>
            <a:off x="55733" y="4985650"/>
            <a:ext cx="123050" cy="123050"/>
          </a:xfrm>
          <a:prstGeom prst="rect">
            <a:avLst/>
          </a:prstGeom>
          <a:noFill/>
          <a:ln>
            <a:noFill/>
          </a:ln>
        </p:spPr>
      </p:pic>
      <p:pic>
        <p:nvPicPr>
          <p:cNvPr id="1314" name="Google Shape;1314;p56"/>
          <p:cNvPicPr preferRelativeResize="0"/>
          <p:nvPr/>
        </p:nvPicPr>
        <p:blipFill>
          <a:blip r:embed="rId10">
            <a:alphaModFix/>
          </a:blip>
          <a:stretch>
            <a:fillRect/>
          </a:stretch>
        </p:blipFill>
        <p:spPr>
          <a:xfrm>
            <a:off x="68750" y="447275"/>
            <a:ext cx="191400" cy="191400"/>
          </a:xfrm>
          <a:prstGeom prst="rect">
            <a:avLst/>
          </a:prstGeom>
          <a:noFill/>
          <a:ln>
            <a:noFill/>
          </a:ln>
        </p:spPr>
      </p:pic>
      <p:sp>
        <p:nvSpPr>
          <p:cNvPr id="1315" name="Google Shape;1315;p56"/>
          <p:cNvSpPr txBox="1"/>
          <p:nvPr/>
        </p:nvSpPr>
        <p:spPr>
          <a:xfrm>
            <a:off x="147763" y="1744838"/>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Level names are dynamically fetched when the level are configured</a:t>
            </a:r>
            <a:endParaRPr sz="700">
              <a:solidFill>
                <a:srgbClr val="FFFFFF"/>
              </a:solidFill>
              <a:latin typeface="Roboto"/>
              <a:ea typeface="Roboto"/>
              <a:cs typeface="Roboto"/>
              <a:sym typeface="Roboto"/>
            </a:endParaRPr>
          </a:p>
        </p:txBody>
      </p:sp>
      <p:cxnSp>
        <p:nvCxnSpPr>
          <p:cNvPr id="1316" name="Google Shape;1316;p56"/>
          <p:cNvCxnSpPr>
            <a:endCxn id="1315" idx="3"/>
          </p:cNvCxnSpPr>
          <p:nvPr/>
        </p:nvCxnSpPr>
        <p:spPr>
          <a:xfrm flipH="1">
            <a:off x="1268263" y="1842038"/>
            <a:ext cx="770700" cy="1743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1317" name="Google Shape;1317;p56"/>
          <p:cNvSpPr/>
          <p:nvPr/>
        </p:nvSpPr>
        <p:spPr>
          <a:xfrm>
            <a:off x="2039025" y="17631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1</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Uttar Pradesh</a:t>
            </a:r>
            <a:endParaRPr sz="700">
              <a:solidFill>
                <a:schemeClr val="lt2"/>
              </a:solidFill>
              <a:latin typeface="Montserrat"/>
              <a:ea typeface="Montserrat"/>
              <a:cs typeface="Montserrat"/>
              <a:sym typeface="Montserrat"/>
            </a:endParaRPr>
          </a:p>
        </p:txBody>
      </p:sp>
      <p:cxnSp>
        <p:nvCxnSpPr>
          <p:cNvPr id="1318" name="Google Shape;1318;p56"/>
          <p:cNvCxnSpPr>
            <a:endCxn id="1315" idx="3"/>
          </p:cNvCxnSpPr>
          <p:nvPr/>
        </p:nvCxnSpPr>
        <p:spPr>
          <a:xfrm rot="10800000">
            <a:off x="1268263" y="2016338"/>
            <a:ext cx="770700" cy="1965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1319" name="Google Shape;1319;p56"/>
          <p:cNvSpPr/>
          <p:nvPr/>
        </p:nvSpPr>
        <p:spPr>
          <a:xfrm>
            <a:off x="2039025" y="2144150"/>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3</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a:t>
            </a:r>
            <a:endParaRPr sz="700">
              <a:solidFill>
                <a:schemeClr val="lt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57"/>
          <p:cNvSpPr/>
          <p:nvPr/>
        </p:nvSpPr>
        <p:spPr>
          <a:xfrm>
            <a:off x="2361450" y="208725"/>
            <a:ext cx="3523800" cy="11115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txBox="1"/>
          <p:nvPr/>
        </p:nvSpPr>
        <p:spPr>
          <a:xfrm>
            <a:off x="2720988" y="593784"/>
            <a:ext cx="10506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1326" name="Google Shape;1326;p57"/>
          <p:cNvSpPr/>
          <p:nvPr/>
        </p:nvSpPr>
        <p:spPr>
          <a:xfrm>
            <a:off x="2508750" y="618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27" name="Google Shape;1327;p57"/>
          <p:cNvSpPr/>
          <p:nvPr/>
        </p:nvSpPr>
        <p:spPr>
          <a:xfrm>
            <a:off x="2585625" y="605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28" name="Google Shape;1328;p57"/>
          <p:cNvSpPr txBox="1"/>
          <p:nvPr/>
        </p:nvSpPr>
        <p:spPr>
          <a:xfrm>
            <a:off x="2492400" y="399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1329" name="Google Shape;1329;p57"/>
          <p:cNvSpPr txBox="1"/>
          <p:nvPr/>
        </p:nvSpPr>
        <p:spPr>
          <a:xfrm>
            <a:off x="2492400" y="1026550"/>
            <a:ext cx="1549200" cy="146400"/>
          </a:xfrm>
          <a:prstGeom prst="rect">
            <a:avLst/>
          </a:prstGeom>
          <a:noFill/>
          <a:ln>
            <a:noFill/>
          </a:ln>
        </p:spPr>
        <p:txBody>
          <a:bodyPr spcFirstLastPara="1" wrap="square" lIns="45700"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This overwrites the user’s existing password</a:t>
            </a:r>
            <a:endParaRPr sz="500">
              <a:solidFill>
                <a:schemeClr val="lt2"/>
              </a:solidFill>
              <a:latin typeface="Montserrat"/>
              <a:ea typeface="Montserrat"/>
              <a:cs typeface="Montserrat"/>
              <a:sym typeface="Montserrat"/>
            </a:endParaRPr>
          </a:p>
        </p:txBody>
      </p:sp>
      <p:sp>
        <p:nvSpPr>
          <p:cNvPr id="1330" name="Google Shape;1330;p57"/>
          <p:cNvSpPr/>
          <p:nvPr/>
        </p:nvSpPr>
        <p:spPr>
          <a:xfrm>
            <a:off x="2496225" y="823050"/>
            <a:ext cx="1182600" cy="191400"/>
          </a:xfrm>
          <a:prstGeom prst="roundRect">
            <a:avLst>
              <a:gd name="adj" fmla="val 8698"/>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P</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S</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W</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D</a:t>
            </a:r>
            <a:endParaRPr sz="600">
              <a:solidFill>
                <a:schemeClr val="dk1"/>
              </a:solidFill>
              <a:latin typeface="Montserrat Medium"/>
              <a:ea typeface="Montserrat Medium"/>
              <a:cs typeface="Montserrat Medium"/>
              <a:sym typeface="Montserrat Medium"/>
            </a:endParaRPr>
          </a:p>
        </p:txBody>
      </p:sp>
      <p:sp>
        <p:nvSpPr>
          <p:cNvPr id="1331" name="Google Shape;1331;p57"/>
          <p:cNvSpPr txBox="1"/>
          <p:nvPr/>
        </p:nvSpPr>
        <p:spPr>
          <a:xfrm>
            <a:off x="631250" y="182775"/>
            <a:ext cx="1125000" cy="563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Create User - do NOT show account configuration</a:t>
            </a:r>
            <a:endParaRPr sz="800">
              <a:solidFill>
                <a:schemeClr val="lt1"/>
              </a:solidFill>
              <a:latin typeface="Roboto"/>
              <a:ea typeface="Roboto"/>
              <a:cs typeface="Roboto"/>
              <a:sym typeface="Roboto"/>
            </a:endParaRPr>
          </a:p>
        </p:txBody>
      </p:sp>
      <p:sp>
        <p:nvSpPr>
          <p:cNvPr id="1332" name="Google Shape;1332;p57"/>
          <p:cNvSpPr txBox="1"/>
          <p:nvPr/>
        </p:nvSpPr>
        <p:spPr>
          <a:xfrm>
            <a:off x="630950" y="961988"/>
            <a:ext cx="1125000" cy="630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View User - system generated OR user generated password. </a:t>
            </a:r>
            <a:endParaRPr sz="800">
              <a:solidFill>
                <a:schemeClr val="lt1"/>
              </a:solidFill>
              <a:latin typeface="Roboto"/>
              <a:ea typeface="Roboto"/>
              <a:cs typeface="Roboto"/>
              <a:sym typeface="Roboto"/>
            </a:endParaRPr>
          </a:p>
        </p:txBody>
      </p:sp>
      <p:sp>
        <p:nvSpPr>
          <p:cNvPr id="1333" name="Google Shape;1333;p57"/>
          <p:cNvSpPr/>
          <p:nvPr/>
        </p:nvSpPr>
        <p:spPr>
          <a:xfrm>
            <a:off x="2361450" y="2875725"/>
            <a:ext cx="3523800" cy="13710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txBox="1"/>
          <p:nvPr/>
        </p:nvSpPr>
        <p:spPr>
          <a:xfrm>
            <a:off x="2720988" y="3260784"/>
            <a:ext cx="10506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User account is active</a:t>
            </a:r>
            <a:endParaRPr sz="600">
              <a:solidFill>
                <a:schemeClr val="dk2"/>
              </a:solidFill>
              <a:latin typeface="Montserrat Medium"/>
              <a:ea typeface="Montserrat Medium"/>
              <a:cs typeface="Montserrat Medium"/>
              <a:sym typeface="Montserrat Medium"/>
            </a:endParaRPr>
          </a:p>
        </p:txBody>
      </p:sp>
      <p:sp>
        <p:nvSpPr>
          <p:cNvPr id="1335" name="Google Shape;1335;p57"/>
          <p:cNvSpPr/>
          <p:nvPr/>
        </p:nvSpPr>
        <p:spPr>
          <a:xfrm>
            <a:off x="2496225" y="3454483"/>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Generated password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2krjbu!153</a:t>
            </a:r>
            <a:endParaRPr sz="700">
              <a:solidFill>
                <a:schemeClr val="lt2"/>
              </a:solidFill>
              <a:latin typeface="Montserrat"/>
              <a:ea typeface="Montserrat"/>
              <a:cs typeface="Montserrat"/>
              <a:sym typeface="Montserrat"/>
            </a:endParaRPr>
          </a:p>
        </p:txBody>
      </p:sp>
      <p:sp>
        <p:nvSpPr>
          <p:cNvPr id="1336" name="Google Shape;1336;p57"/>
          <p:cNvSpPr/>
          <p:nvPr/>
        </p:nvSpPr>
        <p:spPr>
          <a:xfrm>
            <a:off x="2508750" y="3285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37" name="Google Shape;1337;p57"/>
          <p:cNvSpPr/>
          <p:nvPr/>
        </p:nvSpPr>
        <p:spPr>
          <a:xfrm>
            <a:off x="2585625" y="3272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338" name="Google Shape;1338;p57"/>
          <p:cNvSpPr txBox="1"/>
          <p:nvPr/>
        </p:nvSpPr>
        <p:spPr>
          <a:xfrm>
            <a:off x="2492400" y="3066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1339" name="Google Shape;1339;p57"/>
          <p:cNvSpPr/>
          <p:nvPr/>
        </p:nvSpPr>
        <p:spPr>
          <a:xfrm>
            <a:off x="2496225" y="3893417"/>
            <a:ext cx="936900" cy="191400"/>
          </a:xfrm>
          <a:prstGeom prst="roundRect">
            <a:avLst>
              <a:gd name="adj" fmla="val 8698"/>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T</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E  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G</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A</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endParaRPr sz="600">
              <a:solidFill>
                <a:schemeClr val="dk1"/>
              </a:solidFill>
              <a:latin typeface="Montserrat Medium"/>
              <a:ea typeface="Montserrat Medium"/>
              <a:cs typeface="Montserrat Medium"/>
              <a:sym typeface="Montserrat Medium"/>
            </a:endParaRPr>
          </a:p>
        </p:txBody>
      </p:sp>
      <p:cxnSp>
        <p:nvCxnSpPr>
          <p:cNvPr id="1340" name="Google Shape;1340;p57"/>
          <p:cNvCxnSpPr>
            <a:stCxn id="1332" idx="3"/>
            <a:endCxn id="1324" idx="1"/>
          </p:cNvCxnSpPr>
          <p:nvPr/>
        </p:nvCxnSpPr>
        <p:spPr>
          <a:xfrm rot="10800000" flipH="1">
            <a:off x="1755950" y="764588"/>
            <a:ext cx="605400" cy="512700"/>
          </a:xfrm>
          <a:prstGeom prst="bentConnector3">
            <a:avLst>
              <a:gd name="adj1" fmla="val 50008"/>
            </a:avLst>
          </a:prstGeom>
          <a:noFill/>
          <a:ln w="9525" cap="flat" cmpd="sng">
            <a:solidFill>
              <a:schemeClr val="accent2"/>
            </a:solidFill>
            <a:prstDash val="dash"/>
            <a:round/>
            <a:headEnd type="none" w="med" len="med"/>
            <a:tailEnd type="none" w="med" len="med"/>
          </a:ln>
        </p:spPr>
      </p:cxnSp>
      <p:cxnSp>
        <p:nvCxnSpPr>
          <p:cNvPr id="1341" name="Google Shape;1341;p57"/>
          <p:cNvCxnSpPr>
            <a:stCxn id="1331" idx="2"/>
            <a:endCxn id="1332" idx="0"/>
          </p:cNvCxnSpPr>
          <p:nvPr/>
        </p:nvCxnSpPr>
        <p:spPr>
          <a:xfrm rot="-5400000" flipH="1">
            <a:off x="1086050" y="853575"/>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sp>
        <p:nvSpPr>
          <p:cNvPr id="1342" name="Google Shape;1342;p57"/>
          <p:cNvSpPr txBox="1"/>
          <p:nvPr/>
        </p:nvSpPr>
        <p:spPr>
          <a:xfrm>
            <a:off x="630650" y="1808700"/>
            <a:ext cx="11250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Generate Password</a:t>
            </a:r>
            <a:endParaRPr sz="800">
              <a:solidFill>
                <a:schemeClr val="lt1"/>
              </a:solidFill>
              <a:latin typeface="Roboto"/>
              <a:ea typeface="Roboto"/>
              <a:cs typeface="Roboto"/>
              <a:sym typeface="Roboto"/>
            </a:endParaRPr>
          </a:p>
        </p:txBody>
      </p:sp>
      <p:sp>
        <p:nvSpPr>
          <p:cNvPr id="1343" name="Google Shape;1343;p57"/>
          <p:cNvSpPr/>
          <p:nvPr/>
        </p:nvSpPr>
        <p:spPr>
          <a:xfrm>
            <a:off x="2361350" y="1502095"/>
            <a:ext cx="2796900" cy="1011000"/>
          </a:xfrm>
          <a:prstGeom prst="roundRect">
            <a:avLst>
              <a:gd name="adj" fmla="val 4272"/>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Generate password?</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r>
              <a:rPr lang="en" sz="700">
                <a:latin typeface="Montserrat"/>
                <a:ea typeface="Montserrat"/>
                <a:cs typeface="Montserrat"/>
                <a:sym typeface="Montserrat"/>
              </a:rPr>
              <a:t>This will overwrite the user’s existing password. You will be able to see and send them their password.</a:t>
            </a:r>
            <a:endParaRPr sz="700">
              <a:latin typeface="Montserrat"/>
              <a:ea typeface="Montserrat"/>
              <a:cs typeface="Montserrat"/>
              <a:sym typeface="Montserrat"/>
            </a:endParaRPr>
          </a:p>
        </p:txBody>
      </p:sp>
      <p:sp>
        <p:nvSpPr>
          <p:cNvPr id="1344" name="Google Shape;1344;p57"/>
          <p:cNvSpPr/>
          <p:nvPr/>
        </p:nvSpPr>
        <p:spPr>
          <a:xfrm>
            <a:off x="2425434" y="2219620"/>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C</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F</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M</a:t>
            </a:r>
            <a:endParaRPr sz="600">
              <a:solidFill>
                <a:schemeClr val="dk1"/>
              </a:solidFill>
              <a:latin typeface="Montserrat Medium"/>
              <a:ea typeface="Montserrat Medium"/>
              <a:cs typeface="Montserrat Medium"/>
              <a:sym typeface="Montserrat Medium"/>
            </a:endParaRPr>
          </a:p>
        </p:txBody>
      </p:sp>
      <p:sp>
        <p:nvSpPr>
          <p:cNvPr id="1345" name="Google Shape;1345;p57"/>
          <p:cNvSpPr/>
          <p:nvPr/>
        </p:nvSpPr>
        <p:spPr>
          <a:xfrm>
            <a:off x="3035026" y="2219620"/>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cxnSp>
        <p:nvCxnSpPr>
          <p:cNvPr id="1346" name="Google Shape;1346;p57"/>
          <p:cNvCxnSpPr>
            <a:stCxn id="1332" idx="2"/>
            <a:endCxn id="1342" idx="0"/>
          </p:cNvCxnSpPr>
          <p:nvPr/>
        </p:nvCxnSpPr>
        <p:spPr>
          <a:xfrm rot="-5400000" flipH="1">
            <a:off x="1085750" y="1700288"/>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cxnSp>
        <p:nvCxnSpPr>
          <p:cNvPr id="1347" name="Google Shape;1347;p57"/>
          <p:cNvCxnSpPr>
            <a:stCxn id="1342" idx="3"/>
            <a:endCxn id="1343" idx="1"/>
          </p:cNvCxnSpPr>
          <p:nvPr/>
        </p:nvCxnSpPr>
        <p:spPr>
          <a:xfrm>
            <a:off x="1755650" y="2005500"/>
            <a:ext cx="605700" cy="2100"/>
          </a:xfrm>
          <a:prstGeom prst="bentConnector3">
            <a:avLst>
              <a:gd name="adj1" fmla="val 50000"/>
            </a:avLst>
          </a:prstGeom>
          <a:noFill/>
          <a:ln w="9525" cap="flat" cmpd="sng">
            <a:solidFill>
              <a:schemeClr val="accent2"/>
            </a:solidFill>
            <a:prstDash val="dash"/>
            <a:round/>
            <a:headEnd type="none" w="med" len="med"/>
            <a:tailEnd type="none" w="med" len="med"/>
          </a:ln>
        </p:spPr>
      </p:cxnSp>
      <p:sp>
        <p:nvSpPr>
          <p:cNvPr id="1348" name="Google Shape;1348;p57"/>
          <p:cNvSpPr txBox="1"/>
          <p:nvPr/>
        </p:nvSpPr>
        <p:spPr>
          <a:xfrm>
            <a:off x="630650" y="2418413"/>
            <a:ext cx="1125000" cy="70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View generated password, with the option to copy to clipboard</a:t>
            </a:r>
            <a:endParaRPr sz="800">
              <a:solidFill>
                <a:schemeClr val="lt1"/>
              </a:solidFill>
              <a:latin typeface="Roboto"/>
              <a:ea typeface="Roboto"/>
              <a:cs typeface="Roboto"/>
              <a:sym typeface="Roboto"/>
            </a:endParaRPr>
          </a:p>
        </p:txBody>
      </p:sp>
      <p:pic>
        <p:nvPicPr>
          <p:cNvPr id="1349" name="Google Shape;1349;p57"/>
          <p:cNvPicPr preferRelativeResize="0"/>
          <p:nvPr/>
        </p:nvPicPr>
        <p:blipFill>
          <a:blip r:embed="rId3">
            <a:alphaModFix/>
          </a:blip>
          <a:stretch>
            <a:fillRect/>
          </a:stretch>
        </p:blipFill>
        <p:spPr>
          <a:xfrm rot="10800000">
            <a:off x="4424762" y="3530899"/>
            <a:ext cx="109726" cy="109726"/>
          </a:xfrm>
          <a:prstGeom prst="rect">
            <a:avLst/>
          </a:prstGeom>
          <a:noFill/>
          <a:ln>
            <a:noFill/>
          </a:ln>
        </p:spPr>
      </p:pic>
      <p:cxnSp>
        <p:nvCxnSpPr>
          <p:cNvPr id="1350" name="Google Shape;1350;p57"/>
          <p:cNvCxnSpPr>
            <a:stCxn id="1348" idx="3"/>
            <a:endCxn id="1333" idx="0"/>
          </p:cNvCxnSpPr>
          <p:nvPr/>
        </p:nvCxnSpPr>
        <p:spPr>
          <a:xfrm>
            <a:off x="1755650" y="2768963"/>
            <a:ext cx="2367600" cy="106800"/>
          </a:xfrm>
          <a:prstGeom prst="bentConnector2">
            <a:avLst/>
          </a:prstGeom>
          <a:noFill/>
          <a:ln w="9525" cap="flat" cmpd="sng">
            <a:solidFill>
              <a:schemeClr val="accent2"/>
            </a:solidFill>
            <a:prstDash val="dash"/>
            <a:round/>
            <a:headEnd type="none" w="med" len="med"/>
            <a:tailEnd type="none" w="med" len="med"/>
          </a:ln>
        </p:spPr>
      </p:cxnSp>
      <p:cxnSp>
        <p:nvCxnSpPr>
          <p:cNvPr id="1351" name="Google Shape;1351;p57"/>
          <p:cNvCxnSpPr>
            <a:stCxn id="1342" idx="2"/>
            <a:endCxn id="1348" idx="0"/>
          </p:cNvCxnSpPr>
          <p:nvPr/>
        </p:nvCxnSpPr>
        <p:spPr>
          <a:xfrm rot="-5400000" flipH="1">
            <a:off x="1085450" y="2310000"/>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sp>
        <p:nvSpPr>
          <p:cNvPr id="1352" name="Google Shape;1352;p57"/>
          <p:cNvSpPr txBox="1"/>
          <p:nvPr/>
        </p:nvSpPr>
        <p:spPr>
          <a:xfrm>
            <a:off x="630550" y="3335625"/>
            <a:ext cx="11250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Generate password again.</a:t>
            </a:r>
            <a:endParaRPr sz="800">
              <a:solidFill>
                <a:schemeClr val="lt1"/>
              </a:solidFill>
              <a:latin typeface="Roboto"/>
              <a:ea typeface="Roboto"/>
              <a:cs typeface="Roboto"/>
              <a:sym typeface="Roboto"/>
            </a:endParaRPr>
          </a:p>
        </p:txBody>
      </p:sp>
      <p:cxnSp>
        <p:nvCxnSpPr>
          <p:cNvPr id="1353" name="Google Shape;1353;p57"/>
          <p:cNvCxnSpPr>
            <a:stCxn id="1348" idx="2"/>
            <a:endCxn id="1352" idx="0"/>
          </p:cNvCxnSpPr>
          <p:nvPr/>
        </p:nvCxnSpPr>
        <p:spPr>
          <a:xfrm rot="-5400000" flipH="1">
            <a:off x="1085450" y="3227213"/>
            <a:ext cx="216000" cy="600"/>
          </a:xfrm>
          <a:prstGeom prst="bentConnector3">
            <a:avLst>
              <a:gd name="adj1" fmla="val 50026"/>
            </a:avLst>
          </a:prstGeom>
          <a:noFill/>
          <a:ln w="9525" cap="flat" cmpd="sng">
            <a:solidFill>
              <a:schemeClr val="accent2"/>
            </a:solidFill>
            <a:prstDash val="solid"/>
            <a:round/>
            <a:headEnd type="none" w="med" len="med"/>
            <a:tailEnd type="triangle" w="med" len="med"/>
          </a:ln>
        </p:spPr>
      </p:cxnSp>
      <p:cxnSp>
        <p:nvCxnSpPr>
          <p:cNvPr id="1354" name="Google Shape;1354;p57"/>
          <p:cNvCxnSpPr>
            <a:stCxn id="1352" idx="3"/>
            <a:endCxn id="1339" idx="1"/>
          </p:cNvCxnSpPr>
          <p:nvPr/>
        </p:nvCxnSpPr>
        <p:spPr>
          <a:xfrm>
            <a:off x="1755550" y="3532425"/>
            <a:ext cx="740700" cy="456600"/>
          </a:xfrm>
          <a:prstGeom prst="bentConnector3">
            <a:avLst>
              <a:gd name="adj1" fmla="val 49998"/>
            </a:avLst>
          </a:prstGeom>
          <a:noFill/>
          <a:ln w="9525" cap="flat" cmpd="sng">
            <a:solidFill>
              <a:schemeClr val="accent2"/>
            </a:solidFill>
            <a:prstDash val="dash"/>
            <a:round/>
            <a:headEnd type="none" w="med" len="med"/>
            <a:tailEnd type="none" w="med" len="med"/>
          </a:ln>
        </p:spPr>
      </p:cxnSp>
      <p:cxnSp>
        <p:nvCxnSpPr>
          <p:cNvPr id="1355" name="Google Shape;1355;p57"/>
          <p:cNvCxnSpPr>
            <a:stCxn id="1352" idx="1"/>
            <a:endCxn id="1342" idx="1"/>
          </p:cNvCxnSpPr>
          <p:nvPr/>
        </p:nvCxnSpPr>
        <p:spPr>
          <a:xfrm rot="10800000" flipH="1">
            <a:off x="630550" y="2005425"/>
            <a:ext cx="600" cy="1527000"/>
          </a:xfrm>
          <a:prstGeom prst="bentConnector3">
            <a:avLst>
              <a:gd name="adj1" fmla="val -39687500"/>
            </a:avLst>
          </a:prstGeom>
          <a:noFill/>
          <a:ln w="9525" cap="flat" cmpd="sng">
            <a:solidFill>
              <a:schemeClr val="accent2"/>
            </a:solidFill>
            <a:prstDash val="solid"/>
            <a:round/>
            <a:headEnd type="none" w="med" len="med"/>
            <a:tailEnd type="triangle" w="med" len="med"/>
          </a:ln>
        </p:spPr>
      </p:cxnSp>
      <p:sp>
        <p:nvSpPr>
          <p:cNvPr id="1356" name="Google Shape;1356;p57"/>
          <p:cNvSpPr/>
          <p:nvPr/>
        </p:nvSpPr>
        <p:spPr>
          <a:xfrm>
            <a:off x="6228925" y="3881625"/>
            <a:ext cx="1882200" cy="191400"/>
          </a:xfrm>
          <a:prstGeom prst="roundRect">
            <a:avLst>
              <a:gd name="adj" fmla="val 10777"/>
            </a:avLst>
          </a:prstGeom>
          <a:solidFill>
            <a:srgbClr val="42424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600">
                <a:solidFill>
                  <a:srgbClr val="D9D9D9"/>
                </a:solidFill>
                <a:latin typeface="Montserrat Medium"/>
                <a:ea typeface="Montserrat Medium"/>
                <a:cs typeface="Montserrat Medium"/>
                <a:sym typeface="Montserrat Medium"/>
              </a:rPr>
              <a:t>Password copied to clipboard</a:t>
            </a:r>
            <a:endParaRPr sz="600">
              <a:solidFill>
                <a:srgbClr val="5CBDFC"/>
              </a:solidFill>
              <a:latin typeface="Montserrat Medium"/>
              <a:ea typeface="Montserrat Medium"/>
              <a:cs typeface="Montserrat Medium"/>
              <a:sym typeface="Montserrat Medium"/>
            </a:endParaRPr>
          </a:p>
        </p:txBody>
      </p:sp>
      <p:cxnSp>
        <p:nvCxnSpPr>
          <p:cNvPr id="1357" name="Google Shape;1357;p57"/>
          <p:cNvCxnSpPr>
            <a:stCxn id="1349" idx="1"/>
            <a:endCxn id="1356" idx="0"/>
          </p:cNvCxnSpPr>
          <p:nvPr/>
        </p:nvCxnSpPr>
        <p:spPr>
          <a:xfrm>
            <a:off x="4534487" y="3585762"/>
            <a:ext cx="2635500" cy="295800"/>
          </a:xfrm>
          <a:prstGeom prst="bentConnector2">
            <a:avLst/>
          </a:prstGeom>
          <a:noFill/>
          <a:ln w="9525" cap="flat" cmpd="sng">
            <a:solidFill>
              <a:schemeClr val="accent2"/>
            </a:solidFill>
            <a:prstDash val="dash"/>
            <a:round/>
            <a:headEnd type="none" w="med" len="med"/>
            <a:tailEnd type="none" w="med" len="med"/>
          </a:ln>
        </p:spPr>
      </p:cxnSp>
      <p:sp>
        <p:nvSpPr>
          <p:cNvPr id="1358" name="Google Shape;1358;p57"/>
          <p:cNvSpPr txBox="1"/>
          <p:nvPr/>
        </p:nvSpPr>
        <p:spPr>
          <a:xfrm>
            <a:off x="6228925" y="4140300"/>
            <a:ext cx="1882200" cy="39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chemeClr val="lt1"/>
                </a:solidFill>
                <a:latin typeface="Roboto"/>
                <a:ea typeface="Roboto"/>
                <a:cs typeface="Roboto"/>
                <a:sym typeface="Roboto"/>
              </a:rPr>
              <a:t>Show toast message for 3s when password is copied to the clipboard</a:t>
            </a:r>
            <a:endParaRPr sz="800">
              <a:solidFill>
                <a:schemeClr val="lt1"/>
              </a:solidFill>
              <a:latin typeface="Roboto"/>
              <a:ea typeface="Roboto"/>
              <a:cs typeface="Roboto"/>
              <a:sym typeface="Roboto"/>
            </a:endParaRPr>
          </a:p>
        </p:txBody>
      </p:sp>
      <p:sp>
        <p:nvSpPr>
          <p:cNvPr id="1359" name="Google Shape;1359;p57"/>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txBox="1">
            <a:spLocks noGrp="1"/>
          </p:cNvSpPr>
          <p:nvPr>
            <p:ph type="title"/>
          </p:nvPr>
        </p:nvSpPr>
        <p:spPr>
          <a:xfrm>
            <a:off x="189700" y="4952100"/>
            <a:ext cx="43824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Generate Password: Flow &amp; UI Elements</a:t>
            </a:r>
            <a:endParaRPr sz="800"/>
          </a:p>
        </p:txBody>
      </p:sp>
      <p:pic>
        <p:nvPicPr>
          <p:cNvPr id="1361" name="Google Shape;1361;p57"/>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362" name="Google Shape;1362;p57"/>
          <p:cNvSpPr txBox="1"/>
          <p:nvPr/>
        </p:nvSpPr>
        <p:spPr>
          <a:xfrm>
            <a:off x="6944675" y="4887300"/>
            <a:ext cx="22038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29(a) Updated on July 20,2020</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pic>
        <p:nvPicPr>
          <p:cNvPr id="204" name="Google Shape;204;p31"/>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205" name="Google Shape;205;p31"/>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1"/>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209" name="Google Shape;209;p31"/>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Forgot Password </a:t>
            </a:r>
            <a:endParaRPr sz="800"/>
          </a:p>
        </p:txBody>
      </p:sp>
      <p:sp>
        <p:nvSpPr>
          <p:cNvPr id="210" name="Google Shape;210;p31"/>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11" name="Google Shape;211;p31"/>
          <p:cNvSpPr/>
          <p:nvPr/>
        </p:nvSpPr>
        <p:spPr>
          <a:xfrm>
            <a:off x="3816102"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User ID *</a:t>
            </a:r>
            <a:endParaRPr sz="700">
              <a:solidFill>
                <a:schemeClr val="lt2"/>
              </a:solidFill>
              <a:latin typeface="Montserrat"/>
              <a:ea typeface="Montserrat"/>
              <a:cs typeface="Montserrat"/>
              <a:sym typeface="Montserrat"/>
            </a:endParaRPr>
          </a:p>
        </p:txBody>
      </p:sp>
      <p:cxnSp>
        <p:nvCxnSpPr>
          <p:cNvPr id="212" name="Google Shape;212;p31"/>
          <p:cNvCxnSpPr/>
          <p:nvPr/>
        </p:nvCxnSpPr>
        <p:spPr>
          <a:xfrm>
            <a:off x="3816102" y="2615049"/>
            <a:ext cx="1514700" cy="0"/>
          </a:xfrm>
          <a:prstGeom prst="straightConnector1">
            <a:avLst/>
          </a:prstGeom>
          <a:noFill/>
          <a:ln w="9525" cap="flat" cmpd="sng">
            <a:solidFill>
              <a:srgbClr val="B7B7B7"/>
            </a:solidFill>
            <a:prstDash val="solid"/>
            <a:round/>
            <a:headEnd type="none" w="med" len="med"/>
            <a:tailEnd type="none" w="med" len="med"/>
          </a:ln>
        </p:spPr>
      </p:cxnSp>
      <p:sp>
        <p:nvSpPr>
          <p:cNvPr id="213" name="Google Shape;213;p31"/>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sp>
        <p:nvSpPr>
          <p:cNvPr id="214" name="Google Shape;214;p31"/>
          <p:cNvSpPr/>
          <p:nvPr/>
        </p:nvSpPr>
        <p:spPr>
          <a:xfrm>
            <a:off x="3813050" y="2868857"/>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chemeClr val="lt1"/>
              </a:solidFill>
              <a:latin typeface="Montserrat Medium"/>
              <a:ea typeface="Montserrat Medium"/>
              <a:cs typeface="Montserrat Medium"/>
              <a:sym typeface="Montserrat Medium"/>
            </a:endParaRPr>
          </a:p>
        </p:txBody>
      </p:sp>
      <p:sp>
        <p:nvSpPr>
          <p:cNvPr id="215" name="Google Shape;215;p31"/>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 Updated on July 15,2020</a:t>
            </a:r>
            <a:endParaRPr>
              <a:solidFill>
                <a:srgbClr val="FFFFFF"/>
              </a:solidFill>
            </a:endParaRPr>
          </a:p>
        </p:txBody>
      </p:sp>
      <p:pic>
        <p:nvPicPr>
          <p:cNvPr id="216" name="Google Shape;216;p31"/>
          <p:cNvPicPr preferRelativeResize="0"/>
          <p:nvPr/>
        </p:nvPicPr>
        <p:blipFill>
          <a:blip r:embed="rId5">
            <a:alphaModFix/>
          </a:blip>
          <a:stretch>
            <a:fillRect/>
          </a:stretch>
        </p:blipFill>
        <p:spPr>
          <a:xfrm>
            <a:off x="4216400" y="767750"/>
            <a:ext cx="708000" cy="70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6"/>
        <p:cNvGrpSpPr/>
        <p:nvPr/>
      </p:nvGrpSpPr>
      <p:grpSpPr>
        <a:xfrm>
          <a:off x="0" y="0"/>
          <a:ext cx="0" cy="0"/>
          <a:chOff x="0" y="0"/>
          <a:chExt cx="0" cy="0"/>
        </a:xfrm>
      </p:grpSpPr>
      <p:sp>
        <p:nvSpPr>
          <p:cNvPr id="1367" name="Google Shape;1367;p58"/>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8" name="Google Shape;1368;p58"/>
          <p:cNvSpPr/>
          <p:nvPr/>
        </p:nvSpPr>
        <p:spPr>
          <a:xfrm>
            <a:off x="1911100" y="1494500"/>
            <a:ext cx="6992400" cy="33537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71" name="Google Shape;1371;p58"/>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372" name="Google Shape;1372;p58"/>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373" name="Google Shape;1373;p58"/>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374" name="Google Shape;1374;p58"/>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376" name="Google Shape;1376;p58"/>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1377" name="Google Shape;1377;p58"/>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1378" name="Google Shape;1378;p58"/>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1379" name="Google Shape;1379;p58"/>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380" name="Google Shape;1380;p58"/>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txBox="1">
            <a:spLocks noGrp="1"/>
          </p:cNvSpPr>
          <p:nvPr>
            <p:ph type="title" idx="4294967295"/>
          </p:nvPr>
        </p:nvSpPr>
        <p:spPr>
          <a:xfrm>
            <a:off x="189700" y="4952100"/>
            <a:ext cx="38304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View User (other users)   </a:t>
            </a:r>
            <a:endParaRPr sz="800"/>
          </a:p>
        </p:txBody>
      </p:sp>
      <p:pic>
        <p:nvPicPr>
          <p:cNvPr id="1382" name="Google Shape;1382;p58"/>
          <p:cNvPicPr preferRelativeResize="0"/>
          <p:nvPr/>
        </p:nvPicPr>
        <p:blipFill>
          <a:blip r:embed="rId5">
            <a:alphaModFix/>
          </a:blip>
          <a:stretch>
            <a:fillRect/>
          </a:stretch>
        </p:blipFill>
        <p:spPr>
          <a:xfrm>
            <a:off x="55733" y="4985650"/>
            <a:ext cx="123050" cy="123050"/>
          </a:xfrm>
          <a:prstGeom prst="rect">
            <a:avLst/>
          </a:prstGeom>
          <a:noFill/>
          <a:ln>
            <a:noFill/>
          </a:ln>
        </p:spPr>
      </p:pic>
      <p:sp>
        <p:nvSpPr>
          <p:cNvPr id="1383" name="Google Shape;1383;p58"/>
          <p:cNvSpPr txBox="1"/>
          <p:nvPr/>
        </p:nvSpPr>
        <p:spPr>
          <a:xfrm>
            <a:off x="2083625" y="988525"/>
            <a:ext cx="16221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GARG, Sushil Kumar</a:t>
            </a:r>
            <a:endParaRPr sz="900">
              <a:solidFill>
                <a:schemeClr val="lt1"/>
              </a:solidFill>
              <a:latin typeface="Montserrat Medium"/>
              <a:ea typeface="Montserrat Medium"/>
              <a:cs typeface="Montserrat Medium"/>
              <a:sym typeface="Montserrat Medium"/>
            </a:endParaRPr>
          </a:p>
        </p:txBody>
      </p:sp>
      <p:sp>
        <p:nvSpPr>
          <p:cNvPr id="1384" name="Google Shape;1384;p58"/>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385" name="Google Shape;1385;p58"/>
          <p:cNvGrpSpPr/>
          <p:nvPr/>
        </p:nvGrpSpPr>
        <p:grpSpPr>
          <a:xfrm>
            <a:off x="7889175" y="434725"/>
            <a:ext cx="1262400" cy="225000"/>
            <a:chOff x="7889175" y="434725"/>
            <a:chExt cx="1262400" cy="225000"/>
          </a:xfrm>
        </p:grpSpPr>
        <p:sp>
          <p:nvSpPr>
            <p:cNvPr id="1386" name="Google Shape;1386;p58"/>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387" name="Google Shape;1387;p58"/>
            <p:cNvPicPr preferRelativeResize="0"/>
            <p:nvPr/>
          </p:nvPicPr>
          <p:blipFill>
            <a:blip r:embed="rId6">
              <a:alphaModFix amt="70000"/>
            </a:blip>
            <a:stretch>
              <a:fillRect/>
            </a:stretch>
          </p:blipFill>
          <p:spPr>
            <a:xfrm>
              <a:off x="8957846" y="480251"/>
              <a:ext cx="146304" cy="146319"/>
            </a:xfrm>
            <a:prstGeom prst="rect">
              <a:avLst/>
            </a:prstGeom>
            <a:noFill/>
            <a:ln>
              <a:noFill/>
            </a:ln>
          </p:spPr>
        </p:pic>
      </p:grpSp>
      <p:pic>
        <p:nvPicPr>
          <p:cNvPr id="1388" name="Google Shape;1388;p58"/>
          <p:cNvPicPr preferRelativeResize="0"/>
          <p:nvPr/>
        </p:nvPicPr>
        <p:blipFill>
          <a:blip r:embed="rId7">
            <a:alphaModFix/>
          </a:blip>
          <a:stretch>
            <a:fillRect/>
          </a:stretch>
        </p:blipFill>
        <p:spPr>
          <a:xfrm>
            <a:off x="1890850" y="1063877"/>
            <a:ext cx="191400" cy="191400"/>
          </a:xfrm>
          <a:prstGeom prst="rect">
            <a:avLst/>
          </a:prstGeom>
          <a:noFill/>
          <a:ln>
            <a:noFill/>
          </a:ln>
        </p:spPr>
      </p:pic>
      <p:sp>
        <p:nvSpPr>
          <p:cNvPr id="1389" name="Google Shape;1389;p58"/>
          <p:cNvSpPr/>
          <p:nvPr/>
        </p:nvSpPr>
        <p:spPr>
          <a:xfrm>
            <a:off x="2039025" y="2724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USER005</a:t>
            </a:r>
            <a:endParaRPr sz="700">
              <a:solidFill>
                <a:schemeClr val="lt2"/>
              </a:solidFill>
              <a:latin typeface="Montserrat"/>
              <a:ea typeface="Montserrat"/>
              <a:cs typeface="Montserrat"/>
              <a:sym typeface="Montserrat"/>
            </a:endParaRPr>
          </a:p>
        </p:txBody>
      </p:sp>
      <p:sp>
        <p:nvSpPr>
          <p:cNvPr id="1390" name="Google Shape;1390;p58"/>
          <p:cNvSpPr/>
          <p:nvPr/>
        </p:nvSpPr>
        <p:spPr>
          <a:xfrm>
            <a:off x="2039025" y="3105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GARG</a:t>
            </a:r>
            <a:endParaRPr sz="700">
              <a:solidFill>
                <a:schemeClr val="lt2"/>
              </a:solidFill>
              <a:latin typeface="Montserrat"/>
              <a:ea typeface="Montserrat"/>
              <a:cs typeface="Montserrat"/>
              <a:sym typeface="Montserrat"/>
            </a:endParaRPr>
          </a:p>
        </p:txBody>
      </p:sp>
      <p:sp>
        <p:nvSpPr>
          <p:cNvPr id="1391" name="Google Shape;1391;p58"/>
          <p:cNvSpPr/>
          <p:nvPr/>
        </p:nvSpPr>
        <p:spPr>
          <a:xfrm>
            <a:off x="2039025" y="3486150"/>
            <a:ext cx="15546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Mobile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+91 88880 00088</a:t>
            </a:r>
            <a:endParaRPr sz="700">
              <a:solidFill>
                <a:schemeClr val="lt2"/>
              </a:solidFill>
              <a:latin typeface="Montserrat"/>
              <a:ea typeface="Montserrat"/>
              <a:cs typeface="Montserrat"/>
              <a:sym typeface="Montserrat"/>
            </a:endParaRPr>
          </a:p>
        </p:txBody>
      </p:sp>
      <p:sp>
        <p:nvSpPr>
          <p:cNvPr id="1392" name="Google Shape;1392;p58"/>
          <p:cNvSpPr/>
          <p:nvPr/>
        </p:nvSpPr>
        <p:spPr>
          <a:xfrm>
            <a:off x="2926080" y="3105150"/>
            <a:ext cx="5487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Sushil</a:t>
            </a:r>
            <a:endParaRPr sz="700">
              <a:solidFill>
                <a:schemeClr val="lt2"/>
              </a:solidFill>
              <a:latin typeface="Montserrat"/>
              <a:ea typeface="Montserrat"/>
              <a:cs typeface="Montserrat"/>
              <a:sym typeface="Montserrat"/>
            </a:endParaRPr>
          </a:p>
        </p:txBody>
      </p:sp>
      <p:sp>
        <p:nvSpPr>
          <p:cNvPr id="1393" name="Google Shape;1393;p58"/>
          <p:cNvSpPr/>
          <p:nvPr/>
        </p:nvSpPr>
        <p:spPr>
          <a:xfrm>
            <a:off x="2039025" y="1763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1</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Uttar Pradesh</a:t>
            </a:r>
            <a:endParaRPr sz="700">
              <a:solidFill>
                <a:schemeClr val="lt2"/>
              </a:solidFill>
              <a:latin typeface="Montserrat"/>
              <a:ea typeface="Montserrat"/>
              <a:cs typeface="Montserrat"/>
              <a:sym typeface="Montserrat"/>
            </a:endParaRPr>
          </a:p>
        </p:txBody>
      </p:sp>
      <p:sp>
        <p:nvSpPr>
          <p:cNvPr id="1394" name="Google Shape;1394;p58"/>
          <p:cNvSpPr/>
          <p:nvPr/>
        </p:nvSpPr>
        <p:spPr>
          <a:xfrm>
            <a:off x="2926080" y="1762650"/>
            <a:ext cx="16458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2</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Sitapur</a:t>
            </a:r>
            <a:endParaRPr sz="700">
              <a:solidFill>
                <a:schemeClr val="lt2"/>
              </a:solidFill>
              <a:latin typeface="Montserrat"/>
              <a:ea typeface="Montserrat"/>
              <a:cs typeface="Montserrat"/>
              <a:sym typeface="Montserrat"/>
            </a:endParaRPr>
          </a:p>
        </p:txBody>
      </p:sp>
      <p:sp>
        <p:nvSpPr>
          <p:cNvPr id="1395" name="Google Shape;1395;p58"/>
          <p:cNvSpPr/>
          <p:nvPr/>
        </p:nvSpPr>
        <p:spPr>
          <a:xfrm>
            <a:off x="2930036" y="2141399"/>
            <a:ext cx="16458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4</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 Block-1559 PHC-2</a:t>
            </a:r>
            <a:endParaRPr sz="800">
              <a:solidFill>
                <a:schemeClr val="lt2"/>
              </a:solidFill>
              <a:latin typeface="Montserrat"/>
              <a:ea typeface="Montserrat"/>
              <a:cs typeface="Montserrat"/>
              <a:sym typeface="Montserrat"/>
            </a:endParaRPr>
          </a:p>
        </p:txBody>
      </p:sp>
      <p:sp>
        <p:nvSpPr>
          <p:cNvPr id="1396" name="Google Shape;1396;p58"/>
          <p:cNvSpPr txBox="1"/>
          <p:nvPr/>
        </p:nvSpPr>
        <p:spPr>
          <a:xfrm>
            <a:off x="2035200" y="1621200"/>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Location</a:t>
            </a:r>
            <a:endParaRPr sz="600">
              <a:solidFill>
                <a:schemeClr val="accent1"/>
              </a:solidFill>
              <a:latin typeface="Montserrat Medium"/>
              <a:ea typeface="Montserrat Medium"/>
              <a:cs typeface="Montserrat Medium"/>
              <a:sym typeface="Montserrat Medium"/>
            </a:endParaRPr>
          </a:p>
        </p:txBody>
      </p:sp>
      <p:sp>
        <p:nvSpPr>
          <p:cNvPr id="1397" name="Google Shape;1397;p58"/>
          <p:cNvSpPr/>
          <p:nvPr/>
        </p:nvSpPr>
        <p:spPr>
          <a:xfrm>
            <a:off x="2926080" y="2724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Account group</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Physician</a:t>
            </a:r>
            <a:endParaRPr sz="700">
              <a:solidFill>
                <a:schemeClr val="lt2"/>
              </a:solidFill>
              <a:latin typeface="Montserrat"/>
              <a:ea typeface="Montserrat"/>
              <a:cs typeface="Montserrat"/>
              <a:sym typeface="Montserrat"/>
            </a:endParaRPr>
          </a:p>
        </p:txBody>
      </p:sp>
      <p:sp>
        <p:nvSpPr>
          <p:cNvPr id="1398" name="Google Shape;1398;p58"/>
          <p:cNvSpPr txBox="1"/>
          <p:nvPr/>
        </p:nvSpPr>
        <p:spPr>
          <a:xfrm>
            <a:off x="2035200" y="25800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1399" name="Google Shape;1399;p58"/>
          <p:cNvSpPr txBox="1"/>
          <p:nvPr/>
        </p:nvSpPr>
        <p:spPr>
          <a:xfrm>
            <a:off x="2035200" y="39516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Account configuration</a:t>
            </a:r>
            <a:endParaRPr sz="600">
              <a:solidFill>
                <a:schemeClr val="accent1"/>
              </a:solidFill>
              <a:latin typeface="Montserrat Medium"/>
              <a:ea typeface="Montserrat Medium"/>
              <a:cs typeface="Montserrat Medium"/>
              <a:sym typeface="Montserrat Medium"/>
            </a:endParaRPr>
          </a:p>
        </p:txBody>
      </p:sp>
      <p:sp>
        <p:nvSpPr>
          <p:cNvPr id="1400" name="Google Shape;1400;p58"/>
          <p:cNvSpPr txBox="1"/>
          <p:nvPr/>
        </p:nvSpPr>
        <p:spPr>
          <a:xfrm>
            <a:off x="2035200" y="4095350"/>
            <a:ext cx="7314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700">
                <a:solidFill>
                  <a:schemeClr val="dk2"/>
                </a:solidFill>
                <a:latin typeface="Montserrat"/>
                <a:ea typeface="Montserrat"/>
                <a:cs typeface="Montserrat"/>
                <a:sym typeface="Montserrat"/>
              </a:rPr>
              <a:t>Inactive</a:t>
            </a:r>
            <a:endParaRPr sz="600">
              <a:solidFill>
                <a:schemeClr val="dk2"/>
              </a:solidFill>
              <a:latin typeface="Montserrat Medium"/>
              <a:ea typeface="Montserrat Medium"/>
              <a:cs typeface="Montserrat Medium"/>
              <a:sym typeface="Montserrat Medium"/>
            </a:endParaRPr>
          </a:p>
        </p:txBody>
      </p:sp>
      <p:sp>
        <p:nvSpPr>
          <p:cNvPr id="1401" name="Google Shape;1401;p58"/>
          <p:cNvSpPr/>
          <p:nvPr/>
        </p:nvSpPr>
        <p:spPr>
          <a:xfrm>
            <a:off x="2039025" y="2144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3</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a:t>
            </a:r>
            <a:endParaRPr sz="700">
              <a:solidFill>
                <a:schemeClr val="lt2"/>
              </a:solidFill>
              <a:latin typeface="Montserrat"/>
              <a:ea typeface="Montserrat"/>
              <a:cs typeface="Montserrat"/>
              <a:sym typeface="Montserrat"/>
            </a:endParaRPr>
          </a:p>
        </p:txBody>
      </p:sp>
      <p:sp>
        <p:nvSpPr>
          <p:cNvPr id="1402" name="Google Shape;1402;p58"/>
          <p:cNvSpPr/>
          <p:nvPr/>
        </p:nvSpPr>
        <p:spPr>
          <a:xfrm>
            <a:off x="3657600" y="3105150"/>
            <a:ext cx="731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Middle name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700">
              <a:solidFill>
                <a:schemeClr val="lt2"/>
              </a:solidFill>
              <a:latin typeface="Montserrat"/>
              <a:ea typeface="Montserrat"/>
              <a:cs typeface="Montserrat"/>
              <a:sym typeface="Montserrat"/>
            </a:endParaRPr>
          </a:p>
        </p:txBody>
      </p:sp>
      <p:sp>
        <p:nvSpPr>
          <p:cNvPr id="1403" name="Google Shape;1403;p58"/>
          <p:cNvSpPr txBox="1"/>
          <p:nvPr/>
        </p:nvSpPr>
        <p:spPr>
          <a:xfrm>
            <a:off x="162063" y="30589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Switch removed in view screen. This text style is Subtitle 1.</a:t>
            </a:r>
            <a:endParaRPr sz="700">
              <a:solidFill>
                <a:srgbClr val="FFFFFF"/>
              </a:solidFill>
              <a:latin typeface="Roboto"/>
              <a:ea typeface="Roboto"/>
              <a:cs typeface="Roboto"/>
              <a:sym typeface="Roboto"/>
            </a:endParaRPr>
          </a:p>
        </p:txBody>
      </p:sp>
      <p:cxnSp>
        <p:nvCxnSpPr>
          <p:cNvPr id="1404" name="Google Shape;1404;p58"/>
          <p:cNvCxnSpPr>
            <a:stCxn id="1400" idx="1"/>
            <a:endCxn id="1403" idx="3"/>
          </p:cNvCxnSpPr>
          <p:nvPr/>
        </p:nvCxnSpPr>
        <p:spPr>
          <a:xfrm rot="10800000">
            <a:off x="1282500" y="3330350"/>
            <a:ext cx="752700" cy="819900"/>
          </a:xfrm>
          <a:prstGeom prst="bentConnector3">
            <a:avLst>
              <a:gd name="adj1" fmla="val 49996"/>
            </a:avLst>
          </a:prstGeom>
          <a:noFill/>
          <a:ln w="9525" cap="flat" cmpd="sng">
            <a:solidFill>
              <a:schemeClr val="accent2"/>
            </a:solidFill>
            <a:prstDash val="solid"/>
            <a:round/>
            <a:headEnd type="none" w="med" len="med"/>
            <a:tailEnd type="none" w="med" len="med"/>
          </a:ln>
        </p:spPr>
      </p:cxnSp>
      <p:sp>
        <p:nvSpPr>
          <p:cNvPr id="1405" name="Google Shape;1405;p58"/>
          <p:cNvSpPr txBox="1"/>
          <p:nvPr/>
        </p:nvSpPr>
        <p:spPr>
          <a:xfrm>
            <a:off x="162063" y="22969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Section titles are Subtitle 2.</a:t>
            </a:r>
            <a:endParaRPr sz="700">
              <a:solidFill>
                <a:srgbClr val="FFFFFF"/>
              </a:solidFill>
              <a:latin typeface="Roboto"/>
              <a:ea typeface="Roboto"/>
              <a:cs typeface="Roboto"/>
              <a:sym typeface="Roboto"/>
            </a:endParaRPr>
          </a:p>
        </p:txBody>
      </p:sp>
      <p:sp>
        <p:nvSpPr>
          <p:cNvPr id="1406" name="Google Shape;1406;p58"/>
          <p:cNvSpPr txBox="1"/>
          <p:nvPr/>
        </p:nvSpPr>
        <p:spPr>
          <a:xfrm>
            <a:off x="162063" y="13063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Show user name as a page title (Headline 6)</a:t>
            </a:r>
            <a:endParaRPr sz="700">
              <a:solidFill>
                <a:srgbClr val="FFFFFF"/>
              </a:solidFill>
              <a:latin typeface="Roboto"/>
              <a:ea typeface="Roboto"/>
              <a:cs typeface="Roboto"/>
              <a:sym typeface="Roboto"/>
            </a:endParaRPr>
          </a:p>
        </p:txBody>
      </p:sp>
      <p:cxnSp>
        <p:nvCxnSpPr>
          <p:cNvPr id="1407" name="Google Shape;1407;p58"/>
          <p:cNvCxnSpPr>
            <a:stCxn id="1398" idx="1"/>
            <a:endCxn id="1405" idx="3"/>
          </p:cNvCxnSpPr>
          <p:nvPr/>
        </p:nvCxnSpPr>
        <p:spPr>
          <a:xfrm rot="10800000">
            <a:off x="1282500" y="2568304"/>
            <a:ext cx="752700" cy="66600"/>
          </a:xfrm>
          <a:prstGeom prst="bentConnector3">
            <a:avLst>
              <a:gd name="adj1" fmla="val 49996"/>
            </a:avLst>
          </a:prstGeom>
          <a:noFill/>
          <a:ln w="9525" cap="flat" cmpd="sng">
            <a:solidFill>
              <a:schemeClr val="accent2"/>
            </a:solidFill>
            <a:prstDash val="solid"/>
            <a:round/>
            <a:headEnd type="none" w="med" len="med"/>
            <a:tailEnd type="none" w="med" len="med"/>
          </a:ln>
        </p:spPr>
      </p:cxnSp>
      <p:cxnSp>
        <p:nvCxnSpPr>
          <p:cNvPr id="1408" name="Google Shape;1408;p58"/>
          <p:cNvCxnSpPr>
            <a:stCxn id="1383" idx="2"/>
            <a:endCxn id="1406" idx="3"/>
          </p:cNvCxnSpPr>
          <p:nvPr/>
        </p:nvCxnSpPr>
        <p:spPr>
          <a:xfrm rot="5400000">
            <a:off x="1965425" y="648475"/>
            <a:ext cx="246300" cy="1612200"/>
          </a:xfrm>
          <a:prstGeom prst="bentConnector2">
            <a:avLst/>
          </a:prstGeom>
          <a:noFill/>
          <a:ln w="9525" cap="flat" cmpd="sng">
            <a:solidFill>
              <a:schemeClr val="accent2"/>
            </a:solidFill>
            <a:prstDash val="solid"/>
            <a:round/>
            <a:headEnd type="none" w="med" len="med"/>
            <a:tailEnd type="none" w="med" len="med"/>
          </a:ln>
        </p:spPr>
      </p:cxnSp>
      <p:sp>
        <p:nvSpPr>
          <p:cNvPr id="1409" name="Google Shape;1409;p58"/>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410" name="Google Shape;1410;p58"/>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30 Updated on Oct 06, 2020</a:t>
            </a:r>
            <a:endParaRPr>
              <a:solidFill>
                <a:srgbClr val="FFFFFF"/>
              </a:solidFill>
            </a:endParaRPr>
          </a:p>
        </p:txBody>
      </p:sp>
      <p:pic>
        <p:nvPicPr>
          <p:cNvPr id="1411" name="Google Shape;1411;p58"/>
          <p:cNvPicPr preferRelativeResize="0"/>
          <p:nvPr/>
        </p:nvPicPr>
        <p:blipFill>
          <a:blip r:embed="rId8">
            <a:alphaModFix/>
          </a:blip>
          <a:stretch>
            <a:fillRect/>
          </a:stretch>
        </p:blipFill>
        <p:spPr>
          <a:xfrm>
            <a:off x="68750" y="447275"/>
            <a:ext cx="191400" cy="19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15"/>
        <p:cNvGrpSpPr/>
        <p:nvPr/>
      </p:nvGrpSpPr>
      <p:grpSpPr>
        <a:xfrm>
          <a:off x="0" y="0"/>
          <a:ext cx="0" cy="0"/>
          <a:chOff x="0" y="0"/>
          <a:chExt cx="0" cy="0"/>
        </a:xfrm>
      </p:grpSpPr>
      <p:sp>
        <p:nvSpPr>
          <p:cNvPr id="1416" name="Google Shape;1416;p59"/>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7" name="Google Shape;1417;p59"/>
          <p:cNvSpPr/>
          <p:nvPr/>
        </p:nvSpPr>
        <p:spPr>
          <a:xfrm>
            <a:off x="1911100" y="1494500"/>
            <a:ext cx="6992400" cy="33360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419" name="Google Shape;1419;p59"/>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1" name="Google Shape;1421;p59"/>
          <p:cNvSpPr/>
          <p:nvPr/>
        </p:nvSpPr>
        <p:spPr>
          <a:xfrm>
            <a:off x="30824" y="773250"/>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422" name="Google Shape;1422;p59"/>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423" name="Google Shape;1423;p59"/>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424" name="Google Shape;1424;p59"/>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426" name="Google Shape;1426;p59"/>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1427" name="Google Shape;1427;p59"/>
          <p:cNvPicPr preferRelativeResize="0"/>
          <p:nvPr/>
        </p:nvPicPr>
        <p:blipFill>
          <a:blip r:embed="rId4">
            <a:alphaModFix/>
          </a:blip>
          <a:stretch>
            <a:fillRect/>
          </a:stretch>
        </p:blipFill>
        <p:spPr>
          <a:xfrm>
            <a:off x="79975" y="814087"/>
            <a:ext cx="109728" cy="109728"/>
          </a:xfrm>
          <a:prstGeom prst="rect">
            <a:avLst/>
          </a:prstGeom>
          <a:noFill/>
          <a:ln>
            <a:noFill/>
          </a:ln>
        </p:spPr>
      </p:pic>
      <p:sp>
        <p:nvSpPr>
          <p:cNvPr id="1428" name="Google Shape;1428;p59"/>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a:ea typeface="Montserrat"/>
                <a:cs typeface="Montserrat"/>
                <a:sym typeface="Montserrat"/>
              </a:rPr>
              <a:t>Users</a:t>
            </a:r>
            <a:endParaRPr sz="600">
              <a:solidFill>
                <a:schemeClr val="dk1"/>
              </a:solidFill>
              <a:latin typeface="Montserrat"/>
              <a:ea typeface="Montserrat"/>
              <a:cs typeface="Montserrat"/>
              <a:sym typeface="Montserrat"/>
            </a:endParaRPr>
          </a:p>
        </p:txBody>
      </p:sp>
      <p:cxnSp>
        <p:nvCxnSpPr>
          <p:cNvPr id="1429" name="Google Shape;1429;p59"/>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430" name="Google Shape;1430;p59"/>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txBox="1">
            <a:spLocks noGrp="1"/>
          </p:cNvSpPr>
          <p:nvPr>
            <p:ph type="title" idx="4294967295"/>
          </p:nvPr>
        </p:nvSpPr>
        <p:spPr>
          <a:xfrm>
            <a:off x="189700" y="4952100"/>
            <a:ext cx="46575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Edit user  </a:t>
            </a:r>
            <a:endParaRPr sz="800"/>
          </a:p>
        </p:txBody>
      </p:sp>
      <p:pic>
        <p:nvPicPr>
          <p:cNvPr id="1432" name="Google Shape;1432;p59"/>
          <p:cNvPicPr preferRelativeResize="0"/>
          <p:nvPr/>
        </p:nvPicPr>
        <p:blipFill>
          <a:blip r:embed="rId5">
            <a:alphaModFix/>
          </a:blip>
          <a:stretch>
            <a:fillRect/>
          </a:stretch>
        </p:blipFill>
        <p:spPr>
          <a:xfrm>
            <a:off x="55733" y="4985650"/>
            <a:ext cx="123050" cy="123050"/>
          </a:xfrm>
          <a:prstGeom prst="rect">
            <a:avLst/>
          </a:prstGeom>
          <a:noFill/>
          <a:ln>
            <a:noFill/>
          </a:ln>
        </p:spPr>
      </p:pic>
      <p:pic>
        <p:nvPicPr>
          <p:cNvPr id="1433" name="Google Shape;1433;p59"/>
          <p:cNvPicPr preferRelativeResize="0"/>
          <p:nvPr/>
        </p:nvPicPr>
        <p:blipFill>
          <a:blip r:embed="rId6">
            <a:alphaModFix/>
          </a:blip>
          <a:stretch>
            <a:fillRect/>
          </a:stretch>
        </p:blipFill>
        <p:spPr>
          <a:xfrm>
            <a:off x="1890861" y="1064287"/>
            <a:ext cx="191400" cy="191400"/>
          </a:xfrm>
          <a:prstGeom prst="rect">
            <a:avLst/>
          </a:prstGeom>
          <a:noFill/>
          <a:ln>
            <a:noFill/>
          </a:ln>
        </p:spPr>
      </p:pic>
      <p:sp>
        <p:nvSpPr>
          <p:cNvPr id="1434" name="Google Shape;1434;p59"/>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435" name="Google Shape;1435;p59"/>
          <p:cNvGrpSpPr/>
          <p:nvPr/>
        </p:nvGrpSpPr>
        <p:grpSpPr>
          <a:xfrm>
            <a:off x="7889175" y="434725"/>
            <a:ext cx="1262400" cy="225000"/>
            <a:chOff x="7889175" y="434725"/>
            <a:chExt cx="1262400" cy="225000"/>
          </a:xfrm>
        </p:grpSpPr>
        <p:sp>
          <p:nvSpPr>
            <p:cNvPr id="1436" name="Google Shape;1436;p59"/>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437" name="Google Shape;1437;p59"/>
            <p:cNvPicPr preferRelativeResize="0"/>
            <p:nvPr/>
          </p:nvPicPr>
          <p:blipFill>
            <a:blip r:embed="rId7">
              <a:alphaModFix amt="70000"/>
            </a:blip>
            <a:stretch>
              <a:fillRect/>
            </a:stretch>
          </p:blipFill>
          <p:spPr>
            <a:xfrm>
              <a:off x="8957846" y="480251"/>
              <a:ext cx="146304" cy="146319"/>
            </a:xfrm>
            <a:prstGeom prst="rect">
              <a:avLst/>
            </a:prstGeom>
            <a:noFill/>
            <a:ln>
              <a:noFill/>
            </a:ln>
          </p:spPr>
        </p:pic>
      </p:grpSp>
      <p:sp>
        <p:nvSpPr>
          <p:cNvPr id="1438" name="Google Shape;1438;p59"/>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439" name="Google Shape;1439;p59"/>
          <p:cNvPicPr preferRelativeResize="0"/>
          <p:nvPr/>
        </p:nvPicPr>
        <p:blipFill>
          <a:blip r:embed="rId8">
            <a:alphaModFix/>
          </a:blip>
          <a:stretch>
            <a:fillRect/>
          </a:stretch>
        </p:blipFill>
        <p:spPr>
          <a:xfrm>
            <a:off x="8422051" y="1105113"/>
            <a:ext cx="109728" cy="109728"/>
          </a:xfrm>
          <a:prstGeom prst="rect">
            <a:avLst/>
          </a:prstGeom>
          <a:noFill/>
          <a:ln>
            <a:noFill/>
          </a:ln>
        </p:spPr>
      </p:pic>
      <p:sp>
        <p:nvSpPr>
          <p:cNvPr id="1440" name="Google Shape;1440;p59"/>
          <p:cNvSpPr/>
          <p:nvPr/>
        </p:nvSpPr>
        <p:spPr>
          <a:xfrm>
            <a:off x="2039025" y="2724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USER001</a:t>
            </a:r>
            <a:endParaRPr sz="700">
              <a:solidFill>
                <a:schemeClr val="lt2"/>
              </a:solidFill>
              <a:latin typeface="Montserrat"/>
              <a:ea typeface="Montserrat"/>
              <a:cs typeface="Montserrat"/>
              <a:sym typeface="Montserrat"/>
            </a:endParaRPr>
          </a:p>
        </p:txBody>
      </p:sp>
      <p:sp>
        <p:nvSpPr>
          <p:cNvPr id="1441" name="Google Shape;1441;p59"/>
          <p:cNvSpPr txBox="1"/>
          <p:nvPr/>
        </p:nvSpPr>
        <p:spPr>
          <a:xfrm>
            <a:off x="2035200" y="3754800"/>
            <a:ext cx="1849200" cy="146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Email or mobile required</a:t>
            </a:r>
            <a:endParaRPr sz="500">
              <a:solidFill>
                <a:schemeClr val="lt2"/>
              </a:solidFill>
              <a:latin typeface="Montserrat"/>
              <a:ea typeface="Montserrat"/>
              <a:cs typeface="Montserrat"/>
              <a:sym typeface="Montserrat"/>
            </a:endParaRPr>
          </a:p>
        </p:txBody>
      </p:sp>
      <p:cxnSp>
        <p:nvCxnSpPr>
          <p:cNvPr id="1442" name="Google Shape;1442;p59"/>
          <p:cNvCxnSpPr/>
          <p:nvPr/>
        </p:nvCxnSpPr>
        <p:spPr>
          <a:xfrm>
            <a:off x="2039025" y="2990154"/>
            <a:ext cx="990600" cy="0"/>
          </a:xfrm>
          <a:prstGeom prst="straightConnector1">
            <a:avLst/>
          </a:prstGeom>
          <a:noFill/>
          <a:ln w="9525" cap="flat" cmpd="sng">
            <a:solidFill>
              <a:srgbClr val="B7B7B7"/>
            </a:solidFill>
            <a:prstDash val="solid"/>
            <a:round/>
            <a:headEnd type="none" w="med" len="med"/>
            <a:tailEnd type="none" w="med" len="med"/>
          </a:ln>
        </p:spPr>
      </p:cxnSp>
      <p:sp>
        <p:nvSpPr>
          <p:cNvPr id="1443" name="Google Shape;1443;p59"/>
          <p:cNvSpPr/>
          <p:nvPr/>
        </p:nvSpPr>
        <p:spPr>
          <a:xfrm>
            <a:off x="2039025" y="3105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GARG</a:t>
            </a:r>
            <a:endParaRPr sz="700">
              <a:solidFill>
                <a:schemeClr val="lt2"/>
              </a:solidFill>
              <a:latin typeface="Montserrat"/>
              <a:ea typeface="Montserrat"/>
              <a:cs typeface="Montserrat"/>
              <a:sym typeface="Montserrat"/>
            </a:endParaRPr>
          </a:p>
        </p:txBody>
      </p:sp>
      <p:cxnSp>
        <p:nvCxnSpPr>
          <p:cNvPr id="1444" name="Google Shape;1444;p59"/>
          <p:cNvCxnSpPr/>
          <p:nvPr/>
        </p:nvCxnSpPr>
        <p:spPr>
          <a:xfrm>
            <a:off x="2039025" y="3377047"/>
            <a:ext cx="1849200" cy="0"/>
          </a:xfrm>
          <a:prstGeom prst="straightConnector1">
            <a:avLst/>
          </a:prstGeom>
          <a:noFill/>
          <a:ln w="9525" cap="flat" cmpd="sng">
            <a:solidFill>
              <a:srgbClr val="B7B7B7"/>
            </a:solidFill>
            <a:prstDash val="solid"/>
            <a:round/>
            <a:headEnd type="none" w="med" len="med"/>
            <a:tailEnd type="none" w="med" len="med"/>
          </a:ln>
        </p:spPr>
      </p:cxnSp>
      <p:sp>
        <p:nvSpPr>
          <p:cNvPr id="1445" name="Google Shape;1445;p59"/>
          <p:cNvSpPr/>
          <p:nvPr/>
        </p:nvSpPr>
        <p:spPr>
          <a:xfrm>
            <a:off x="2039025" y="3486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Email</a:t>
            </a:r>
            <a:endParaRPr sz="700">
              <a:solidFill>
                <a:schemeClr val="lt2"/>
              </a:solidFill>
              <a:latin typeface="Montserrat"/>
              <a:ea typeface="Montserrat"/>
              <a:cs typeface="Montserrat"/>
              <a:sym typeface="Montserrat"/>
            </a:endParaRPr>
          </a:p>
        </p:txBody>
      </p:sp>
      <p:cxnSp>
        <p:nvCxnSpPr>
          <p:cNvPr id="1446" name="Google Shape;1446;p59"/>
          <p:cNvCxnSpPr/>
          <p:nvPr/>
        </p:nvCxnSpPr>
        <p:spPr>
          <a:xfrm>
            <a:off x="2039025" y="3758047"/>
            <a:ext cx="1849200" cy="0"/>
          </a:xfrm>
          <a:prstGeom prst="straightConnector1">
            <a:avLst/>
          </a:prstGeom>
          <a:noFill/>
          <a:ln w="9525" cap="flat" cmpd="sng">
            <a:solidFill>
              <a:srgbClr val="B7B7B7"/>
            </a:solidFill>
            <a:prstDash val="solid"/>
            <a:round/>
            <a:headEnd type="none" w="med" len="med"/>
            <a:tailEnd type="none" w="med" len="med"/>
          </a:ln>
        </p:spPr>
      </p:cxnSp>
      <p:sp>
        <p:nvSpPr>
          <p:cNvPr id="1447" name="Google Shape;1447;p59"/>
          <p:cNvSpPr/>
          <p:nvPr/>
        </p:nvSpPr>
        <p:spPr>
          <a:xfrm>
            <a:off x="4020225" y="3105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Sushil</a:t>
            </a:r>
            <a:endParaRPr sz="700">
              <a:solidFill>
                <a:schemeClr val="lt2"/>
              </a:solidFill>
              <a:latin typeface="Montserrat"/>
              <a:ea typeface="Montserrat"/>
              <a:cs typeface="Montserrat"/>
              <a:sym typeface="Montserrat"/>
            </a:endParaRPr>
          </a:p>
        </p:txBody>
      </p:sp>
      <p:cxnSp>
        <p:nvCxnSpPr>
          <p:cNvPr id="1448" name="Google Shape;1448;p59"/>
          <p:cNvCxnSpPr/>
          <p:nvPr/>
        </p:nvCxnSpPr>
        <p:spPr>
          <a:xfrm>
            <a:off x="4020225" y="3377047"/>
            <a:ext cx="990600" cy="0"/>
          </a:xfrm>
          <a:prstGeom prst="straightConnector1">
            <a:avLst/>
          </a:prstGeom>
          <a:noFill/>
          <a:ln w="9525" cap="flat" cmpd="sng">
            <a:solidFill>
              <a:srgbClr val="B7B7B7"/>
            </a:solidFill>
            <a:prstDash val="solid"/>
            <a:round/>
            <a:headEnd type="none" w="med" len="med"/>
            <a:tailEnd type="none" w="med" len="med"/>
          </a:ln>
        </p:spPr>
      </p:cxnSp>
      <p:sp>
        <p:nvSpPr>
          <p:cNvPr id="1449" name="Google Shape;1449;p59"/>
          <p:cNvSpPr/>
          <p:nvPr/>
        </p:nvSpPr>
        <p:spPr>
          <a:xfrm>
            <a:off x="2039025" y="1763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1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Uttar Pradesh</a:t>
            </a:r>
            <a:endParaRPr sz="700">
              <a:solidFill>
                <a:schemeClr val="lt2"/>
              </a:solidFill>
              <a:latin typeface="Montserrat"/>
              <a:ea typeface="Montserrat"/>
              <a:cs typeface="Montserrat"/>
              <a:sym typeface="Montserrat"/>
            </a:endParaRPr>
          </a:p>
        </p:txBody>
      </p:sp>
      <p:cxnSp>
        <p:nvCxnSpPr>
          <p:cNvPr id="1450" name="Google Shape;1450;p59"/>
          <p:cNvCxnSpPr/>
          <p:nvPr/>
        </p:nvCxnSpPr>
        <p:spPr>
          <a:xfrm>
            <a:off x="2039025" y="2035053"/>
            <a:ext cx="1430400" cy="0"/>
          </a:xfrm>
          <a:prstGeom prst="straightConnector1">
            <a:avLst/>
          </a:prstGeom>
          <a:noFill/>
          <a:ln w="9525" cap="flat" cmpd="sng">
            <a:solidFill>
              <a:srgbClr val="B7B7B7"/>
            </a:solidFill>
            <a:prstDash val="solid"/>
            <a:round/>
            <a:headEnd type="none" w="med" len="med"/>
            <a:tailEnd type="none" w="med" len="med"/>
          </a:ln>
        </p:spPr>
      </p:cxnSp>
      <p:sp>
        <p:nvSpPr>
          <p:cNvPr id="1451" name="Google Shape;1451;p59"/>
          <p:cNvSpPr/>
          <p:nvPr/>
        </p:nvSpPr>
        <p:spPr>
          <a:xfrm>
            <a:off x="3585225" y="17626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2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Sitapur</a:t>
            </a:r>
            <a:endParaRPr sz="700">
              <a:solidFill>
                <a:schemeClr val="lt2"/>
              </a:solidFill>
              <a:latin typeface="Montserrat"/>
              <a:ea typeface="Montserrat"/>
              <a:cs typeface="Montserrat"/>
              <a:sym typeface="Montserrat"/>
            </a:endParaRPr>
          </a:p>
        </p:txBody>
      </p:sp>
      <p:sp>
        <p:nvSpPr>
          <p:cNvPr id="1452" name="Google Shape;1452;p59"/>
          <p:cNvSpPr/>
          <p:nvPr/>
        </p:nvSpPr>
        <p:spPr>
          <a:xfrm>
            <a:off x="3591400" y="2141399"/>
            <a:ext cx="21351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4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 Block-1559 PHC-2</a:t>
            </a:r>
            <a:endParaRPr sz="800">
              <a:solidFill>
                <a:schemeClr val="lt2"/>
              </a:solidFill>
              <a:latin typeface="Montserrat"/>
              <a:ea typeface="Montserrat"/>
              <a:cs typeface="Montserrat"/>
              <a:sym typeface="Montserrat"/>
            </a:endParaRPr>
          </a:p>
        </p:txBody>
      </p:sp>
      <p:cxnSp>
        <p:nvCxnSpPr>
          <p:cNvPr id="1453" name="Google Shape;1453;p59"/>
          <p:cNvCxnSpPr/>
          <p:nvPr/>
        </p:nvCxnSpPr>
        <p:spPr>
          <a:xfrm>
            <a:off x="3591400" y="2413803"/>
            <a:ext cx="2135100" cy="0"/>
          </a:xfrm>
          <a:prstGeom prst="straightConnector1">
            <a:avLst/>
          </a:prstGeom>
          <a:noFill/>
          <a:ln w="9525" cap="flat" cmpd="sng">
            <a:solidFill>
              <a:srgbClr val="B7B7B7"/>
            </a:solidFill>
            <a:prstDash val="solid"/>
            <a:round/>
            <a:headEnd type="none" w="med" len="med"/>
            <a:tailEnd type="none" w="med" len="med"/>
          </a:ln>
        </p:spPr>
      </p:cxnSp>
      <p:cxnSp>
        <p:nvCxnSpPr>
          <p:cNvPr id="1454" name="Google Shape;1454;p59"/>
          <p:cNvCxnSpPr/>
          <p:nvPr/>
        </p:nvCxnSpPr>
        <p:spPr>
          <a:xfrm>
            <a:off x="3585227" y="20345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455" name="Google Shape;1455;p59"/>
          <p:cNvPicPr preferRelativeResize="0"/>
          <p:nvPr/>
        </p:nvPicPr>
        <p:blipFill>
          <a:blip r:embed="rId9">
            <a:alphaModFix/>
          </a:blip>
          <a:stretch>
            <a:fillRect/>
          </a:stretch>
        </p:blipFill>
        <p:spPr>
          <a:xfrm>
            <a:off x="3299525" y="1842619"/>
            <a:ext cx="109728" cy="109728"/>
          </a:xfrm>
          <a:prstGeom prst="rect">
            <a:avLst/>
          </a:prstGeom>
          <a:noFill/>
          <a:ln>
            <a:noFill/>
          </a:ln>
        </p:spPr>
      </p:pic>
      <p:pic>
        <p:nvPicPr>
          <p:cNvPr id="1456" name="Google Shape;1456;p59"/>
          <p:cNvPicPr preferRelativeResize="0"/>
          <p:nvPr/>
        </p:nvPicPr>
        <p:blipFill>
          <a:blip r:embed="rId9">
            <a:alphaModFix/>
          </a:blip>
          <a:stretch>
            <a:fillRect/>
          </a:stretch>
        </p:blipFill>
        <p:spPr>
          <a:xfrm>
            <a:off x="5551950" y="2220882"/>
            <a:ext cx="109728" cy="109728"/>
          </a:xfrm>
          <a:prstGeom prst="rect">
            <a:avLst/>
          </a:prstGeom>
          <a:noFill/>
          <a:ln>
            <a:noFill/>
          </a:ln>
        </p:spPr>
      </p:pic>
      <p:pic>
        <p:nvPicPr>
          <p:cNvPr id="1457" name="Google Shape;1457;p59"/>
          <p:cNvPicPr preferRelativeResize="0"/>
          <p:nvPr/>
        </p:nvPicPr>
        <p:blipFill>
          <a:blip r:embed="rId9">
            <a:alphaModFix/>
          </a:blip>
          <a:stretch>
            <a:fillRect/>
          </a:stretch>
        </p:blipFill>
        <p:spPr>
          <a:xfrm>
            <a:off x="4847102" y="1842132"/>
            <a:ext cx="109728" cy="109728"/>
          </a:xfrm>
          <a:prstGeom prst="rect">
            <a:avLst/>
          </a:prstGeom>
          <a:noFill/>
          <a:ln>
            <a:noFill/>
          </a:ln>
        </p:spPr>
      </p:pic>
      <p:pic>
        <p:nvPicPr>
          <p:cNvPr id="1458" name="Google Shape;1458;p59"/>
          <p:cNvPicPr preferRelativeResize="0"/>
          <p:nvPr/>
        </p:nvPicPr>
        <p:blipFill>
          <a:blip r:embed="rId10">
            <a:alphaModFix/>
          </a:blip>
          <a:stretch>
            <a:fillRect/>
          </a:stretch>
        </p:blipFill>
        <p:spPr>
          <a:xfrm>
            <a:off x="7728912" y="1105128"/>
            <a:ext cx="109725" cy="109725"/>
          </a:xfrm>
          <a:prstGeom prst="rect">
            <a:avLst/>
          </a:prstGeom>
          <a:noFill/>
          <a:ln>
            <a:noFill/>
          </a:ln>
        </p:spPr>
      </p:pic>
      <p:sp>
        <p:nvSpPr>
          <p:cNvPr id="1459" name="Google Shape;1459;p59"/>
          <p:cNvSpPr/>
          <p:nvPr/>
        </p:nvSpPr>
        <p:spPr>
          <a:xfrm>
            <a:off x="2039025" y="2144150"/>
            <a:ext cx="1430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Level 3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Mahmudabad</a:t>
            </a:r>
            <a:endParaRPr sz="700">
              <a:solidFill>
                <a:schemeClr val="lt2"/>
              </a:solidFill>
              <a:latin typeface="Montserrat"/>
              <a:ea typeface="Montserrat"/>
              <a:cs typeface="Montserrat"/>
              <a:sym typeface="Montserrat"/>
            </a:endParaRPr>
          </a:p>
        </p:txBody>
      </p:sp>
      <p:cxnSp>
        <p:nvCxnSpPr>
          <p:cNvPr id="1460" name="Google Shape;1460;p59"/>
          <p:cNvCxnSpPr/>
          <p:nvPr/>
        </p:nvCxnSpPr>
        <p:spPr>
          <a:xfrm>
            <a:off x="2039025" y="2416053"/>
            <a:ext cx="1430400" cy="0"/>
          </a:xfrm>
          <a:prstGeom prst="straightConnector1">
            <a:avLst/>
          </a:prstGeom>
          <a:noFill/>
          <a:ln w="9525" cap="flat" cmpd="sng">
            <a:solidFill>
              <a:srgbClr val="B7B7B7"/>
            </a:solidFill>
            <a:prstDash val="solid"/>
            <a:round/>
            <a:headEnd type="none" w="med" len="med"/>
            <a:tailEnd type="none" w="med" len="med"/>
          </a:ln>
        </p:spPr>
      </p:cxnSp>
      <p:pic>
        <p:nvPicPr>
          <p:cNvPr id="1461" name="Google Shape;1461;p59"/>
          <p:cNvPicPr preferRelativeResize="0"/>
          <p:nvPr/>
        </p:nvPicPr>
        <p:blipFill>
          <a:blip r:embed="rId9">
            <a:alphaModFix/>
          </a:blip>
          <a:stretch>
            <a:fillRect/>
          </a:stretch>
        </p:blipFill>
        <p:spPr>
          <a:xfrm>
            <a:off x="3299525" y="2223619"/>
            <a:ext cx="109728" cy="109728"/>
          </a:xfrm>
          <a:prstGeom prst="rect">
            <a:avLst/>
          </a:prstGeom>
          <a:noFill/>
          <a:ln>
            <a:noFill/>
          </a:ln>
        </p:spPr>
      </p:pic>
      <p:sp>
        <p:nvSpPr>
          <p:cNvPr id="1462" name="Google Shape;1462;p59"/>
          <p:cNvSpPr/>
          <p:nvPr/>
        </p:nvSpPr>
        <p:spPr>
          <a:xfrm>
            <a:off x="5142825" y="3105150"/>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Middle name</a:t>
            </a:r>
            <a:endParaRPr sz="500">
              <a:solidFill>
                <a:schemeClr val="lt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500">
              <a:solidFill>
                <a:schemeClr val="lt2"/>
              </a:solidFill>
              <a:latin typeface="Montserrat"/>
              <a:ea typeface="Montserrat"/>
              <a:cs typeface="Montserrat"/>
              <a:sym typeface="Montserrat"/>
            </a:endParaRPr>
          </a:p>
        </p:txBody>
      </p:sp>
      <p:cxnSp>
        <p:nvCxnSpPr>
          <p:cNvPr id="1463" name="Google Shape;1463;p59"/>
          <p:cNvCxnSpPr/>
          <p:nvPr/>
        </p:nvCxnSpPr>
        <p:spPr>
          <a:xfrm>
            <a:off x="5142825" y="3377047"/>
            <a:ext cx="990600" cy="0"/>
          </a:xfrm>
          <a:prstGeom prst="straightConnector1">
            <a:avLst/>
          </a:prstGeom>
          <a:noFill/>
          <a:ln w="9525" cap="flat" cmpd="sng">
            <a:solidFill>
              <a:schemeClr val="dk1"/>
            </a:solidFill>
            <a:prstDash val="solid"/>
            <a:round/>
            <a:headEnd type="none" w="med" len="med"/>
            <a:tailEnd type="none" w="med" len="med"/>
          </a:ln>
        </p:spPr>
      </p:cxnSp>
      <p:sp>
        <p:nvSpPr>
          <p:cNvPr id="1464" name="Google Shape;1464;p59"/>
          <p:cNvSpPr txBox="1"/>
          <p:nvPr/>
        </p:nvSpPr>
        <p:spPr>
          <a:xfrm>
            <a:off x="2035200" y="1621200"/>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Location</a:t>
            </a:r>
            <a:endParaRPr sz="600">
              <a:solidFill>
                <a:schemeClr val="accent1"/>
              </a:solidFill>
              <a:latin typeface="Montserrat Medium"/>
              <a:ea typeface="Montserrat Medium"/>
              <a:cs typeface="Montserrat Medium"/>
              <a:sym typeface="Montserrat Medium"/>
            </a:endParaRPr>
          </a:p>
        </p:txBody>
      </p:sp>
      <p:sp>
        <p:nvSpPr>
          <p:cNvPr id="1465" name="Google Shape;1465;p59"/>
          <p:cNvSpPr txBox="1"/>
          <p:nvPr/>
        </p:nvSpPr>
        <p:spPr>
          <a:xfrm>
            <a:off x="2035200" y="2580004"/>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User details</a:t>
            </a:r>
            <a:endParaRPr sz="600">
              <a:solidFill>
                <a:schemeClr val="accent1"/>
              </a:solidFill>
              <a:latin typeface="Montserrat Medium"/>
              <a:ea typeface="Montserrat Medium"/>
              <a:cs typeface="Montserrat Medium"/>
              <a:sym typeface="Montserrat Medium"/>
            </a:endParaRPr>
          </a:p>
        </p:txBody>
      </p:sp>
      <p:sp>
        <p:nvSpPr>
          <p:cNvPr id="1466" name="Google Shape;1466;p59"/>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467" name="Google Shape;1467;p59"/>
          <p:cNvSpPr txBox="1"/>
          <p:nvPr/>
        </p:nvSpPr>
        <p:spPr>
          <a:xfrm>
            <a:off x="2083625" y="988525"/>
            <a:ext cx="3799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THISLASTNAMEIS20CHAR, Firstname15char Kumar</a:t>
            </a:r>
            <a:endParaRPr sz="900">
              <a:solidFill>
                <a:schemeClr val="lt1"/>
              </a:solidFill>
              <a:latin typeface="Montserrat Medium"/>
              <a:ea typeface="Montserrat Medium"/>
              <a:cs typeface="Montserrat Medium"/>
              <a:sym typeface="Montserrat Medium"/>
            </a:endParaRPr>
          </a:p>
        </p:txBody>
      </p:sp>
      <p:sp>
        <p:nvSpPr>
          <p:cNvPr id="1468" name="Google Shape;1468;p59"/>
          <p:cNvSpPr/>
          <p:nvPr/>
        </p:nvSpPr>
        <p:spPr>
          <a:xfrm>
            <a:off x="3157622" y="272415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Role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Health facility admin</a:t>
            </a:r>
            <a:endParaRPr sz="700">
              <a:solidFill>
                <a:schemeClr val="lt2"/>
              </a:solidFill>
              <a:latin typeface="Montserrat"/>
              <a:ea typeface="Montserrat"/>
              <a:cs typeface="Montserrat"/>
              <a:sym typeface="Montserrat"/>
            </a:endParaRPr>
          </a:p>
        </p:txBody>
      </p:sp>
      <p:sp>
        <p:nvSpPr>
          <p:cNvPr id="1469" name="Google Shape;1469;p59"/>
          <p:cNvSpPr/>
          <p:nvPr/>
        </p:nvSpPr>
        <p:spPr>
          <a:xfrm>
            <a:off x="5166349" y="2724900"/>
            <a:ext cx="1385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Account group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Physician</a:t>
            </a:r>
            <a:endParaRPr sz="500">
              <a:solidFill>
                <a:schemeClr val="lt2"/>
              </a:solidFill>
              <a:latin typeface="Montserrat"/>
              <a:ea typeface="Montserrat"/>
              <a:cs typeface="Montserrat"/>
              <a:sym typeface="Montserrat"/>
            </a:endParaRPr>
          </a:p>
        </p:txBody>
      </p:sp>
      <p:cxnSp>
        <p:nvCxnSpPr>
          <p:cNvPr id="1470" name="Google Shape;1470;p59"/>
          <p:cNvCxnSpPr/>
          <p:nvPr/>
        </p:nvCxnSpPr>
        <p:spPr>
          <a:xfrm>
            <a:off x="5166351" y="2996825"/>
            <a:ext cx="1385700" cy="0"/>
          </a:xfrm>
          <a:prstGeom prst="straightConnector1">
            <a:avLst/>
          </a:prstGeom>
          <a:noFill/>
          <a:ln w="9525" cap="flat" cmpd="sng">
            <a:solidFill>
              <a:srgbClr val="B7B7B7"/>
            </a:solidFill>
            <a:prstDash val="solid"/>
            <a:round/>
            <a:headEnd type="none" w="med" len="med"/>
            <a:tailEnd type="none" w="med" len="med"/>
          </a:ln>
        </p:spPr>
      </p:cxnSp>
      <p:pic>
        <p:nvPicPr>
          <p:cNvPr id="1471" name="Google Shape;1471;p59"/>
          <p:cNvPicPr preferRelativeResize="0"/>
          <p:nvPr/>
        </p:nvPicPr>
        <p:blipFill>
          <a:blip r:embed="rId9">
            <a:alphaModFix/>
          </a:blip>
          <a:stretch>
            <a:fillRect/>
          </a:stretch>
        </p:blipFill>
        <p:spPr>
          <a:xfrm>
            <a:off x="6382512" y="2804394"/>
            <a:ext cx="109728" cy="109728"/>
          </a:xfrm>
          <a:prstGeom prst="rect">
            <a:avLst/>
          </a:prstGeom>
          <a:noFill/>
          <a:ln>
            <a:noFill/>
          </a:ln>
        </p:spPr>
      </p:pic>
      <p:cxnSp>
        <p:nvCxnSpPr>
          <p:cNvPr id="1472" name="Google Shape;1472;p59"/>
          <p:cNvCxnSpPr>
            <a:stCxn id="1473" idx="3"/>
            <a:endCxn id="1418" idx="0"/>
          </p:cNvCxnSpPr>
          <p:nvPr/>
        </p:nvCxnSpPr>
        <p:spPr>
          <a:xfrm>
            <a:off x="7288850" y="923525"/>
            <a:ext cx="1342200" cy="140700"/>
          </a:xfrm>
          <a:prstGeom prst="bentConnector2">
            <a:avLst/>
          </a:prstGeom>
          <a:noFill/>
          <a:ln w="9525" cap="flat" cmpd="sng">
            <a:solidFill>
              <a:schemeClr val="accent2"/>
            </a:solidFill>
            <a:prstDash val="solid"/>
            <a:round/>
            <a:headEnd type="none" w="med" len="med"/>
            <a:tailEnd type="none" w="med" len="med"/>
          </a:ln>
        </p:spPr>
      </p:cxnSp>
      <p:sp>
        <p:nvSpPr>
          <p:cNvPr id="1474" name="Google Shape;1474;p59"/>
          <p:cNvSpPr txBox="1"/>
          <p:nvPr/>
        </p:nvSpPr>
        <p:spPr>
          <a:xfrm>
            <a:off x="6453850" y="415675"/>
            <a:ext cx="1047000" cy="101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save email/SMS notification sent to end user with link to user profile highlighting changes made to user details .</a:t>
            </a:r>
            <a:endParaRPr sz="700">
              <a:solidFill>
                <a:srgbClr val="FFFFFF"/>
              </a:solidFill>
              <a:latin typeface="Roboto"/>
              <a:ea typeface="Roboto"/>
              <a:cs typeface="Roboto"/>
              <a:sym typeface="Roboto"/>
            </a:endParaRPr>
          </a:p>
        </p:txBody>
      </p:sp>
      <p:cxnSp>
        <p:nvCxnSpPr>
          <p:cNvPr id="1475" name="Google Shape;1475;p59"/>
          <p:cNvCxnSpPr>
            <a:stCxn id="1418" idx="0"/>
            <a:endCxn id="1474" idx="3"/>
          </p:cNvCxnSpPr>
          <p:nvPr/>
        </p:nvCxnSpPr>
        <p:spPr>
          <a:xfrm rot="5400000" flipH="1">
            <a:off x="7996400" y="429575"/>
            <a:ext cx="139200" cy="1130100"/>
          </a:xfrm>
          <a:prstGeom prst="bentConnector2">
            <a:avLst/>
          </a:prstGeom>
          <a:noFill/>
          <a:ln w="9525" cap="flat" cmpd="sng">
            <a:solidFill>
              <a:schemeClr val="accent2"/>
            </a:solidFill>
            <a:prstDash val="solid"/>
            <a:round/>
            <a:headEnd type="none" w="med" len="med"/>
            <a:tailEnd type="none" w="med" len="med"/>
          </a:ln>
        </p:spPr>
      </p:cxnSp>
      <p:sp>
        <p:nvSpPr>
          <p:cNvPr id="1476" name="Google Shape;1476;p59"/>
          <p:cNvSpPr txBox="1"/>
          <p:nvPr/>
        </p:nvSpPr>
        <p:spPr>
          <a:xfrm>
            <a:off x="429750" y="2378525"/>
            <a:ext cx="6726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non-editable</a:t>
            </a:r>
            <a:endParaRPr sz="700">
              <a:solidFill>
                <a:srgbClr val="FFFFFF"/>
              </a:solidFill>
              <a:latin typeface="Roboto"/>
              <a:ea typeface="Roboto"/>
              <a:cs typeface="Roboto"/>
              <a:sym typeface="Roboto"/>
            </a:endParaRPr>
          </a:p>
        </p:txBody>
      </p:sp>
      <p:cxnSp>
        <p:nvCxnSpPr>
          <p:cNvPr id="1477" name="Google Shape;1477;p59"/>
          <p:cNvCxnSpPr>
            <a:stCxn id="1468" idx="3"/>
            <a:endCxn id="1476" idx="3"/>
          </p:cNvCxnSpPr>
          <p:nvPr/>
        </p:nvCxnSpPr>
        <p:spPr>
          <a:xfrm rot="5400000" flipH="1">
            <a:off x="2503922" y="1145850"/>
            <a:ext cx="176700" cy="2979900"/>
          </a:xfrm>
          <a:prstGeom prst="bentConnector2">
            <a:avLst/>
          </a:prstGeom>
          <a:noFill/>
          <a:ln w="9525" cap="flat" cmpd="sng">
            <a:solidFill>
              <a:schemeClr val="accent2"/>
            </a:solidFill>
            <a:prstDash val="solid"/>
            <a:round/>
            <a:headEnd type="none" w="med" len="med"/>
            <a:tailEnd type="none" w="med" len="med"/>
          </a:ln>
        </p:spPr>
      </p:cxnSp>
      <p:sp>
        <p:nvSpPr>
          <p:cNvPr id="1478" name="Google Shape;1478;p59"/>
          <p:cNvSpPr txBox="1"/>
          <p:nvPr/>
        </p:nvSpPr>
        <p:spPr>
          <a:xfrm>
            <a:off x="5282050" y="551725"/>
            <a:ext cx="990600" cy="831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Can not be edited if the health facility has no other admin except the user being edited</a:t>
            </a:r>
            <a:endParaRPr sz="700">
              <a:solidFill>
                <a:srgbClr val="FFFFFF"/>
              </a:solidFill>
              <a:latin typeface="Roboto"/>
              <a:ea typeface="Roboto"/>
              <a:cs typeface="Roboto"/>
              <a:sym typeface="Roboto"/>
            </a:endParaRPr>
          </a:p>
        </p:txBody>
      </p:sp>
      <p:cxnSp>
        <p:nvCxnSpPr>
          <p:cNvPr id="1479" name="Google Shape;1479;p59"/>
          <p:cNvCxnSpPr>
            <a:stCxn id="1452" idx="0"/>
            <a:endCxn id="1478" idx="2"/>
          </p:cNvCxnSpPr>
          <p:nvPr/>
        </p:nvCxnSpPr>
        <p:spPr>
          <a:xfrm rot="10800000" flipH="1">
            <a:off x="5726500" y="1383749"/>
            <a:ext cx="51000" cy="891600"/>
          </a:xfrm>
          <a:prstGeom prst="bentConnector2">
            <a:avLst/>
          </a:prstGeom>
          <a:noFill/>
          <a:ln w="9525" cap="flat" cmpd="sng">
            <a:solidFill>
              <a:schemeClr val="accent2"/>
            </a:solidFill>
            <a:prstDash val="solid"/>
            <a:round/>
            <a:headEnd type="none" w="med" len="med"/>
            <a:tailEnd type="none" w="med" len="med"/>
          </a:ln>
        </p:spPr>
      </p:cxnSp>
      <p:sp>
        <p:nvSpPr>
          <p:cNvPr id="1480" name="Google Shape;1480;p59"/>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31 Updated on Oct 06,  2020</a:t>
            </a:r>
            <a:endParaRPr>
              <a:solidFill>
                <a:srgbClr val="FFFFFF"/>
              </a:solidFill>
            </a:endParaRPr>
          </a:p>
        </p:txBody>
      </p:sp>
      <p:sp>
        <p:nvSpPr>
          <p:cNvPr id="1481" name="Google Shape;1481;p59"/>
          <p:cNvSpPr/>
          <p:nvPr/>
        </p:nvSpPr>
        <p:spPr>
          <a:xfrm>
            <a:off x="4020225" y="3483864"/>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1482" name="Google Shape;1482;p59"/>
          <p:cNvSpPr/>
          <p:nvPr/>
        </p:nvSpPr>
        <p:spPr>
          <a:xfrm>
            <a:off x="4867124" y="3483864"/>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Mobile</a:t>
            </a:r>
            <a:endParaRPr sz="700">
              <a:solidFill>
                <a:schemeClr val="lt2"/>
              </a:solidFill>
              <a:latin typeface="Montserrat"/>
              <a:ea typeface="Montserrat"/>
              <a:cs typeface="Montserrat"/>
              <a:sym typeface="Montserrat"/>
            </a:endParaRPr>
          </a:p>
        </p:txBody>
      </p:sp>
      <p:cxnSp>
        <p:nvCxnSpPr>
          <p:cNvPr id="1483" name="Google Shape;1483;p59"/>
          <p:cNvCxnSpPr/>
          <p:nvPr/>
        </p:nvCxnSpPr>
        <p:spPr>
          <a:xfrm>
            <a:off x="4867124" y="3758189"/>
            <a:ext cx="1262400" cy="0"/>
          </a:xfrm>
          <a:prstGeom prst="straightConnector1">
            <a:avLst/>
          </a:prstGeom>
          <a:noFill/>
          <a:ln w="9525" cap="flat" cmpd="sng">
            <a:solidFill>
              <a:srgbClr val="B7B7B7"/>
            </a:solidFill>
            <a:prstDash val="solid"/>
            <a:round/>
            <a:headEnd type="none" w="med" len="med"/>
            <a:tailEnd type="none" w="med" len="med"/>
          </a:ln>
        </p:spPr>
      </p:cxnSp>
      <p:sp>
        <p:nvSpPr>
          <p:cNvPr id="1484" name="Google Shape;1484;p59"/>
          <p:cNvSpPr txBox="1"/>
          <p:nvPr/>
        </p:nvSpPr>
        <p:spPr>
          <a:xfrm>
            <a:off x="134850" y="3001400"/>
            <a:ext cx="1262400" cy="164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mandatory, check on save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or mobile entered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Email format should be checked for valid format</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Email max length = 50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Mobile max length = 15 chars</a:t>
            </a:r>
            <a:endParaRPr sz="700">
              <a:solidFill>
                <a:srgbClr val="00FF00"/>
              </a:solidFill>
              <a:latin typeface="Roboto"/>
              <a:ea typeface="Roboto"/>
              <a:cs typeface="Roboto"/>
              <a:sym typeface="Roboto"/>
            </a:endParaRPr>
          </a:p>
        </p:txBody>
      </p:sp>
      <p:cxnSp>
        <p:nvCxnSpPr>
          <p:cNvPr id="1485" name="Google Shape;1485;p59"/>
          <p:cNvCxnSpPr>
            <a:stCxn id="1445" idx="2"/>
            <a:endCxn id="1484" idx="3"/>
          </p:cNvCxnSpPr>
          <p:nvPr/>
        </p:nvCxnSpPr>
        <p:spPr>
          <a:xfrm flipH="1">
            <a:off x="1397325" y="3620100"/>
            <a:ext cx="641700" cy="205500"/>
          </a:xfrm>
          <a:prstGeom prst="bentConnector3">
            <a:avLst>
              <a:gd name="adj1" fmla="val 50007"/>
            </a:avLst>
          </a:prstGeom>
          <a:noFill/>
          <a:ln w="9525" cap="flat" cmpd="sng">
            <a:solidFill>
              <a:schemeClr val="accent2"/>
            </a:solidFill>
            <a:prstDash val="solid"/>
            <a:round/>
            <a:headEnd type="none" w="med" len="med"/>
            <a:tailEnd type="none" w="med" len="med"/>
          </a:ln>
        </p:spPr>
      </p:cxnSp>
      <p:pic>
        <p:nvPicPr>
          <p:cNvPr id="1486" name="Google Shape;1486;p59"/>
          <p:cNvPicPr preferRelativeResize="0"/>
          <p:nvPr/>
        </p:nvPicPr>
        <p:blipFill>
          <a:blip r:embed="rId11">
            <a:alphaModFix/>
          </a:blip>
          <a:stretch>
            <a:fillRect/>
          </a:stretch>
        </p:blipFill>
        <p:spPr>
          <a:xfrm>
            <a:off x="68750" y="451525"/>
            <a:ext cx="191400" cy="191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60"/>
          <p:cNvSpPr txBox="1">
            <a:spLocks noGrp="1"/>
          </p:cNvSpPr>
          <p:nvPr>
            <p:ph type="body" idx="1"/>
          </p:nvPr>
        </p:nvSpPr>
        <p:spPr>
          <a:xfrm>
            <a:off x="471900" y="1766675"/>
            <a:ext cx="3685800" cy="3321900"/>
          </a:xfrm>
          <a:prstGeom prst="rect">
            <a:avLst/>
          </a:prstGeom>
        </p:spPr>
        <p:txBody>
          <a:bodyPr spcFirstLastPara="1" wrap="square" lIns="0" tIns="91425" rIns="91425" bIns="91425" anchor="t" anchorCtr="0">
            <a:noAutofit/>
          </a:bodyPr>
          <a:lstStyle/>
          <a:p>
            <a:pPr marL="457200" lvl="0" indent="-285750" algn="l" rtl="0">
              <a:lnSpc>
                <a:spcPct val="100000"/>
              </a:lnSpc>
              <a:spcBef>
                <a:spcPts val="0"/>
              </a:spcBef>
              <a:spcAft>
                <a:spcPts val="0"/>
              </a:spcAft>
              <a:buClr>
                <a:srgbClr val="666666"/>
              </a:buClr>
              <a:buSzPts val="900"/>
              <a:buAutoNum type="arabicPeriod"/>
            </a:pPr>
            <a:r>
              <a:rPr lang="en" sz="900" b="1">
                <a:solidFill>
                  <a:schemeClr val="dk1"/>
                </a:solidFill>
              </a:rPr>
              <a:t>Page title : </a:t>
            </a:r>
            <a:r>
              <a:rPr lang="en" sz="900" b="1"/>
              <a:t>Medicines</a:t>
            </a:r>
            <a:endParaRPr sz="900" b="1"/>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Fields shown :</a:t>
            </a:r>
            <a:endParaRPr sz="900" b="1">
              <a:solidFill>
                <a:schemeClr val="dk1"/>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Code </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Generic name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Dosage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Category</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Class</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 (active / inactive)</a:t>
            </a:r>
            <a:endParaRPr sz="900">
              <a:solidFill>
                <a:srgbClr val="666666"/>
              </a:solidFill>
            </a:endParaRPr>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sort :</a:t>
            </a:r>
            <a:r>
              <a:rPr lang="en" sz="900" b="1"/>
              <a:t> </a:t>
            </a:r>
            <a:r>
              <a:rPr lang="en" sz="900">
                <a:solidFill>
                  <a:srgbClr val="666666"/>
                </a:solidFill>
              </a:rPr>
              <a:t>most recently added medication code </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Sortable fields :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Medication code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Generic  name</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Filters :</a:t>
            </a:r>
            <a:endParaRPr sz="900" b="1"/>
          </a:p>
          <a:p>
            <a:pPr marL="914400" lvl="1" indent="-285750" algn="l" rtl="0">
              <a:lnSpc>
                <a:spcPct val="100000"/>
              </a:lnSpc>
              <a:spcBef>
                <a:spcPts val="0"/>
              </a:spcBef>
              <a:spcAft>
                <a:spcPts val="0"/>
              </a:spcAft>
              <a:buClr>
                <a:srgbClr val="666666"/>
              </a:buClr>
              <a:buSzPts val="900"/>
              <a:buAutoNum type="alphaLcPeriod"/>
            </a:pPr>
            <a:r>
              <a:rPr lang="en" sz="900"/>
              <a:t>Status</a:t>
            </a:r>
            <a:endParaRPr sz="900"/>
          </a:p>
          <a:p>
            <a:pPr marL="914400" lvl="1" indent="-285750" algn="l" rtl="0">
              <a:lnSpc>
                <a:spcPct val="100000"/>
              </a:lnSpc>
              <a:spcBef>
                <a:spcPts val="0"/>
              </a:spcBef>
              <a:spcAft>
                <a:spcPts val="0"/>
              </a:spcAft>
              <a:buClr>
                <a:srgbClr val="666666"/>
              </a:buClr>
              <a:buSzPts val="900"/>
              <a:buAutoNum type="alphaLcPeriod"/>
            </a:pPr>
            <a:r>
              <a:rPr lang="en" sz="900"/>
              <a:t>Category</a:t>
            </a:r>
            <a:endParaRPr sz="900"/>
          </a:p>
          <a:p>
            <a:pPr marL="914400" lvl="1" indent="-285750" algn="l" rtl="0">
              <a:lnSpc>
                <a:spcPct val="100000"/>
              </a:lnSpc>
              <a:spcBef>
                <a:spcPts val="0"/>
              </a:spcBef>
              <a:spcAft>
                <a:spcPts val="0"/>
              </a:spcAft>
              <a:buClr>
                <a:srgbClr val="666666"/>
              </a:buClr>
              <a:buSzPts val="900"/>
              <a:buAutoNum type="alphaLcPeriod"/>
            </a:pPr>
            <a:r>
              <a:rPr lang="en" sz="900"/>
              <a:t>Class </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filter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All (all medications)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Pagination rule :</a:t>
            </a:r>
            <a:endParaRPr sz="900" b="1"/>
          </a:p>
          <a:p>
            <a:pPr marL="914400" lvl="1" indent="-285750" algn="l" rtl="0">
              <a:lnSpc>
                <a:spcPct val="100000"/>
              </a:lnSpc>
              <a:spcBef>
                <a:spcPts val="0"/>
              </a:spcBef>
              <a:spcAft>
                <a:spcPts val="400"/>
              </a:spcAft>
              <a:buClr>
                <a:srgbClr val="666666"/>
              </a:buClr>
              <a:buSzPts val="900"/>
              <a:buAutoNum type="alphaLcPeriod"/>
            </a:pPr>
            <a:r>
              <a:rPr lang="en" sz="900">
                <a:solidFill>
                  <a:srgbClr val="666666"/>
                </a:solidFill>
              </a:rPr>
              <a:t>Flexible pagination</a:t>
            </a:r>
            <a:r>
              <a:rPr lang="en" sz="900"/>
              <a:t> (</a:t>
            </a:r>
            <a:r>
              <a:rPr lang="en" sz="900" b="1"/>
              <a:t>10, 25, 50, 100</a:t>
            </a:r>
            <a:r>
              <a:rPr lang="en" sz="900"/>
              <a:t>)</a:t>
            </a:r>
            <a:endParaRPr sz="900" b="1"/>
          </a:p>
        </p:txBody>
      </p:sp>
      <p:sp>
        <p:nvSpPr>
          <p:cNvPr id="1492" name="Google Shape;1492;p6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Medication list view</a:t>
            </a:r>
            <a:endParaRPr sz="3000"/>
          </a:p>
        </p:txBody>
      </p:sp>
      <p:sp>
        <p:nvSpPr>
          <p:cNvPr id="1493" name="Google Shape;1493;p60"/>
          <p:cNvSpPr txBox="1">
            <a:spLocks noGrp="1"/>
          </p:cNvSpPr>
          <p:nvPr>
            <p:ph type="body" idx="1"/>
          </p:nvPr>
        </p:nvSpPr>
        <p:spPr>
          <a:xfrm>
            <a:off x="5120100" y="1766675"/>
            <a:ext cx="3685800" cy="3321900"/>
          </a:xfrm>
          <a:prstGeom prst="rect">
            <a:avLst/>
          </a:prstGeom>
        </p:spPr>
        <p:txBody>
          <a:bodyPr spcFirstLastPara="1" wrap="square" lIns="0" tIns="91425" rIns="91425" bIns="91425" anchor="t" anchorCtr="0">
            <a:noAutofit/>
          </a:bodyPr>
          <a:lstStyle/>
          <a:p>
            <a:pPr marL="457200" lvl="0" indent="-285750" algn="l" rtl="0">
              <a:lnSpc>
                <a:spcPct val="100000"/>
              </a:lnSpc>
              <a:spcBef>
                <a:spcPts val="0"/>
              </a:spcBef>
              <a:spcAft>
                <a:spcPts val="0"/>
              </a:spcAft>
              <a:buClr>
                <a:srgbClr val="666666"/>
              </a:buClr>
              <a:buSzPts val="900"/>
              <a:buAutoNum type="arabicPeriod" startAt="8"/>
            </a:pPr>
            <a:r>
              <a:rPr lang="en" sz="900" b="1">
                <a:solidFill>
                  <a:schemeClr val="dk1"/>
                </a:solidFill>
              </a:rPr>
              <a:t>Search fields placeholder text :</a:t>
            </a:r>
            <a:endParaRPr sz="900" b="1"/>
          </a:p>
          <a:p>
            <a:pPr marL="914400" lvl="1" indent="-285750" algn="l" rtl="0">
              <a:lnSpc>
                <a:spcPct val="100000"/>
              </a:lnSpc>
              <a:spcBef>
                <a:spcPts val="0"/>
              </a:spcBef>
              <a:spcAft>
                <a:spcPts val="0"/>
              </a:spcAft>
              <a:buClr>
                <a:srgbClr val="666666"/>
              </a:buClr>
              <a:buSzPts val="900"/>
              <a:buAutoNum type="alphaLcPeriod"/>
            </a:pPr>
            <a:r>
              <a:rPr lang="en" sz="900" b="1">
                <a:solidFill>
                  <a:srgbClr val="666666"/>
                </a:solidFill>
              </a:rPr>
              <a:t>Search by medication code or name</a:t>
            </a:r>
            <a:endParaRPr sz="900" b="1"/>
          </a:p>
          <a:p>
            <a:pPr marL="457200" lvl="0" indent="-285750" algn="l" rtl="0">
              <a:lnSpc>
                <a:spcPct val="100000"/>
              </a:lnSpc>
              <a:spcBef>
                <a:spcPts val="400"/>
              </a:spcBef>
              <a:spcAft>
                <a:spcPts val="400"/>
              </a:spcAft>
              <a:buClr>
                <a:srgbClr val="666666"/>
              </a:buClr>
              <a:buSzPts val="900"/>
              <a:buAutoNum type="arabicPeriod" startAt="8"/>
            </a:pPr>
            <a:r>
              <a:rPr lang="en" sz="900" b="1">
                <a:solidFill>
                  <a:schemeClr val="dk1"/>
                </a:solidFill>
              </a:rPr>
              <a:t>Download</a:t>
            </a:r>
            <a:endParaRPr sz="900" b="1"/>
          </a:p>
        </p:txBody>
      </p:sp>
      <p:sp>
        <p:nvSpPr>
          <p:cNvPr id="1494" name="Google Shape;1494;p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495" name="Google Shape;1495;p60"/>
          <p:cNvSpPr txBox="1"/>
          <p:nvPr/>
        </p:nvSpPr>
        <p:spPr>
          <a:xfrm>
            <a:off x="6999900" y="4575000"/>
            <a:ext cx="2144100" cy="33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ID 34 Updated on July 15,2020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99"/>
        <p:cNvGrpSpPr/>
        <p:nvPr/>
      </p:nvGrpSpPr>
      <p:grpSpPr>
        <a:xfrm>
          <a:off x="0" y="0"/>
          <a:ext cx="0" cy="0"/>
          <a:chOff x="0" y="0"/>
          <a:chExt cx="0" cy="0"/>
        </a:xfrm>
      </p:grpSpPr>
      <p:sp>
        <p:nvSpPr>
          <p:cNvPr id="1500" name="Google Shape;1500;p61"/>
          <p:cNvSpPr txBox="1"/>
          <p:nvPr/>
        </p:nvSpPr>
        <p:spPr>
          <a:xfrm>
            <a:off x="1527050" y="507675"/>
            <a:ext cx="76245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1" name="Google Shape;1501;p61"/>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8388725" y="1046225"/>
            <a:ext cx="503400" cy="225000"/>
          </a:xfrm>
          <a:prstGeom prst="roundRect">
            <a:avLst>
              <a:gd name="adj" fmla="val 13899"/>
            </a:avLst>
          </a:prstGeom>
          <a:solidFill>
            <a:schemeClr val="accent1"/>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sp>
        <p:nvSpPr>
          <p:cNvPr id="1503" name="Google Shape;1503;p61"/>
          <p:cNvSpPr/>
          <p:nvPr/>
        </p:nvSpPr>
        <p:spPr>
          <a:xfrm>
            <a:off x="2112800" y="2177825"/>
            <a:ext cx="6629400" cy="27024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4" name="Google Shape;1504;p61"/>
          <p:cNvPicPr preferRelativeResize="0"/>
          <p:nvPr/>
        </p:nvPicPr>
        <p:blipFill>
          <a:blip r:embed="rId3">
            <a:alphaModFix/>
          </a:blip>
          <a:stretch>
            <a:fillRect/>
          </a:stretch>
        </p:blipFill>
        <p:spPr>
          <a:xfrm>
            <a:off x="8439035" y="1105111"/>
            <a:ext cx="109728" cy="109728"/>
          </a:xfrm>
          <a:prstGeom prst="rect">
            <a:avLst/>
          </a:prstGeom>
          <a:noFill/>
          <a:ln>
            <a:noFill/>
          </a:ln>
        </p:spPr>
      </p:pic>
      <p:graphicFrame>
        <p:nvGraphicFramePr>
          <p:cNvPr id="1505" name="Google Shape;1505;p61"/>
          <p:cNvGraphicFramePr/>
          <p:nvPr/>
        </p:nvGraphicFramePr>
        <p:xfrm>
          <a:off x="2112081" y="2177831"/>
          <a:ext cx="6625575" cy="2847975"/>
        </p:xfrm>
        <a:graphic>
          <a:graphicData uri="http://schemas.openxmlformats.org/drawingml/2006/table">
            <a:tbl>
              <a:tblPr>
                <a:noFill/>
                <a:tableStyleId>{5989E147-56C3-41E5-873C-5E7CCDD24F79}</a:tableStyleId>
              </a:tblPr>
              <a:tblGrid>
                <a:gridCol w="1059200">
                  <a:extLst>
                    <a:ext uri="{9D8B030D-6E8A-4147-A177-3AD203B41FA5}">
                      <a16:colId xmlns:a16="http://schemas.microsoft.com/office/drawing/2014/main" val="20000"/>
                    </a:ext>
                  </a:extLst>
                </a:gridCol>
                <a:gridCol w="1891000">
                  <a:extLst>
                    <a:ext uri="{9D8B030D-6E8A-4147-A177-3AD203B41FA5}">
                      <a16:colId xmlns:a16="http://schemas.microsoft.com/office/drawing/2014/main" val="20001"/>
                    </a:ext>
                  </a:extLst>
                </a:gridCol>
                <a:gridCol w="912900">
                  <a:extLst>
                    <a:ext uri="{9D8B030D-6E8A-4147-A177-3AD203B41FA5}">
                      <a16:colId xmlns:a16="http://schemas.microsoft.com/office/drawing/2014/main" val="20002"/>
                    </a:ext>
                  </a:extLst>
                </a:gridCol>
                <a:gridCol w="730800">
                  <a:extLst>
                    <a:ext uri="{9D8B030D-6E8A-4147-A177-3AD203B41FA5}">
                      <a16:colId xmlns:a16="http://schemas.microsoft.com/office/drawing/2014/main" val="20003"/>
                    </a:ext>
                  </a:extLst>
                </a:gridCol>
                <a:gridCol w="962425">
                  <a:extLst>
                    <a:ext uri="{9D8B030D-6E8A-4147-A177-3AD203B41FA5}">
                      <a16:colId xmlns:a16="http://schemas.microsoft.com/office/drawing/2014/main" val="20004"/>
                    </a:ext>
                  </a:extLst>
                </a:gridCol>
                <a:gridCol w="517225">
                  <a:extLst>
                    <a:ext uri="{9D8B030D-6E8A-4147-A177-3AD203B41FA5}">
                      <a16:colId xmlns:a16="http://schemas.microsoft.com/office/drawing/2014/main" val="20005"/>
                    </a:ext>
                  </a:extLst>
                </a:gridCol>
                <a:gridCol w="552025">
                  <a:extLst>
                    <a:ext uri="{9D8B030D-6E8A-4147-A177-3AD203B41FA5}">
                      <a16:colId xmlns:a16="http://schemas.microsoft.com/office/drawing/2014/main" val="20006"/>
                    </a:ext>
                  </a:extLst>
                </a:gridCol>
              </a:tblGrid>
              <a:tr h="270950">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Category</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Class</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Class abbreviation</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Code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Generic name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Dosage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Status</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Hypertension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Calcium channel blocker</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CCB</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Amlodipine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10 mg</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Hypertension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Angiotensin converting enzyme inhibitor</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ACEI</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Enalapril</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10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Hypertension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Angiotensin receptor blockers</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ARB</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Losartan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50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Hypertension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Diuretic</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Hydrochlorothiazide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25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Hypertension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Beta-blocker</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Bisoprolol</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2.5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Diabetes</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Biguanides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MED006</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Metformin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500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Diabetes</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Sulphonylurea</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MED007</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Glibenclamide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5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Hypercholesterolaemia</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Statin</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Simvastatin</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20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Cardiovascular disease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Glyceryl trinitrate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Nitroglycerin (oral)</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5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Cardiovascular disease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Isosorbide dinitrate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MED010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Isordil (oral)</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60 mg</a:t>
                      </a:r>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rgbClr val="A7B12D"/>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1506" name="Google Shape;1506;p61"/>
          <p:cNvSpPr txBox="1"/>
          <p:nvPr/>
        </p:nvSpPr>
        <p:spPr>
          <a:xfrm>
            <a:off x="2109425" y="19267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cxnSp>
        <p:nvCxnSpPr>
          <p:cNvPr id="1507" name="Google Shape;1507;p61"/>
          <p:cNvCxnSpPr/>
          <p:nvPr/>
        </p:nvCxnSpPr>
        <p:spPr>
          <a:xfrm>
            <a:off x="2109425" y="2123033"/>
            <a:ext cx="6629400" cy="0"/>
          </a:xfrm>
          <a:prstGeom prst="straightConnector1">
            <a:avLst/>
          </a:prstGeom>
          <a:noFill/>
          <a:ln w="9525" cap="flat" cmpd="sng">
            <a:solidFill>
              <a:srgbClr val="9E9E9E"/>
            </a:solidFill>
            <a:prstDash val="solid"/>
            <a:round/>
            <a:headEnd type="none" w="med" len="med"/>
            <a:tailEnd type="none" w="med" len="med"/>
          </a:ln>
        </p:spPr>
      </p:cxnSp>
      <p:pic>
        <p:nvPicPr>
          <p:cNvPr id="1508" name="Google Shape;1508;p61"/>
          <p:cNvPicPr preferRelativeResize="0"/>
          <p:nvPr/>
        </p:nvPicPr>
        <p:blipFill>
          <a:blip r:embed="rId4">
            <a:alphaModFix/>
          </a:blip>
          <a:stretch>
            <a:fillRect/>
          </a:stretch>
        </p:blipFill>
        <p:spPr>
          <a:xfrm>
            <a:off x="2112070" y="1946148"/>
            <a:ext cx="109728" cy="109728"/>
          </a:xfrm>
          <a:prstGeom prst="rect">
            <a:avLst/>
          </a:prstGeom>
          <a:noFill/>
          <a:ln>
            <a:noFill/>
          </a:ln>
        </p:spPr>
      </p:pic>
      <p:sp>
        <p:nvSpPr>
          <p:cNvPr id="1509" name="Google Shape;1509;p61"/>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1" name="Google Shape;1511;p61"/>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512" name="Google Shape;1512;p61"/>
          <p:cNvPicPr preferRelativeResize="0"/>
          <p:nvPr/>
        </p:nvPicPr>
        <p:blipFill rotWithShape="1">
          <a:blip r:embed="rId5">
            <a:alphaModFix/>
          </a:blip>
          <a:srcRect r="159"/>
          <a:stretch/>
        </p:blipFill>
        <p:spPr>
          <a:xfrm>
            <a:off x="1295400" y="470352"/>
            <a:ext cx="146304" cy="146304"/>
          </a:xfrm>
          <a:prstGeom prst="rect">
            <a:avLst/>
          </a:prstGeom>
          <a:noFill/>
          <a:ln>
            <a:noFill/>
          </a:ln>
        </p:spPr>
      </p:pic>
      <p:sp>
        <p:nvSpPr>
          <p:cNvPr id="1513" name="Google Shape;1513;p61"/>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515" name="Google Shape;1515;p61"/>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516" name="Google Shape;1516;p61"/>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517" name="Google Shape;1517;p61"/>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txBox="1">
            <a:spLocks noGrp="1"/>
          </p:cNvSpPr>
          <p:nvPr>
            <p:ph type="title" idx="4294967295"/>
          </p:nvPr>
        </p:nvSpPr>
        <p:spPr>
          <a:xfrm>
            <a:off x="189700" y="4952100"/>
            <a:ext cx="8064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Medication list  </a:t>
            </a:r>
            <a:endParaRPr sz="800"/>
          </a:p>
        </p:txBody>
      </p:sp>
      <p:pic>
        <p:nvPicPr>
          <p:cNvPr id="1519" name="Google Shape;1519;p61"/>
          <p:cNvPicPr preferRelativeResize="0"/>
          <p:nvPr/>
        </p:nvPicPr>
        <p:blipFill>
          <a:blip r:embed="rId6">
            <a:alphaModFix/>
          </a:blip>
          <a:stretch>
            <a:fillRect/>
          </a:stretch>
        </p:blipFill>
        <p:spPr>
          <a:xfrm>
            <a:off x="55733" y="4985650"/>
            <a:ext cx="123050" cy="123050"/>
          </a:xfrm>
          <a:prstGeom prst="rect">
            <a:avLst/>
          </a:prstGeom>
          <a:noFill/>
          <a:ln>
            <a:noFill/>
          </a:ln>
        </p:spPr>
      </p:pic>
      <p:sp>
        <p:nvSpPr>
          <p:cNvPr id="1520" name="Google Shape;1520;p61"/>
          <p:cNvSpPr txBox="1"/>
          <p:nvPr/>
        </p:nvSpPr>
        <p:spPr>
          <a:xfrm>
            <a:off x="2083625" y="988525"/>
            <a:ext cx="1385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Medicines</a:t>
            </a:r>
            <a:endParaRPr sz="1000">
              <a:solidFill>
                <a:schemeClr val="lt1"/>
              </a:solidFill>
              <a:latin typeface="Montserrat Medium"/>
              <a:ea typeface="Montserrat Medium"/>
              <a:cs typeface="Montserrat Medium"/>
              <a:sym typeface="Montserrat Medium"/>
            </a:endParaRPr>
          </a:p>
        </p:txBody>
      </p:sp>
      <p:cxnSp>
        <p:nvCxnSpPr>
          <p:cNvPr id="1521" name="Google Shape;1521;p61"/>
          <p:cNvCxnSpPr>
            <a:stCxn id="1522" idx="3"/>
          </p:cNvCxnSpPr>
          <p:nvPr/>
        </p:nvCxnSpPr>
        <p:spPr>
          <a:xfrm rot="10800000" flipH="1">
            <a:off x="1198050" y="3240650"/>
            <a:ext cx="4726800" cy="130800"/>
          </a:xfrm>
          <a:prstGeom prst="bentConnector3">
            <a:avLst>
              <a:gd name="adj1" fmla="val 74416"/>
            </a:avLst>
          </a:prstGeom>
          <a:noFill/>
          <a:ln w="9525" cap="flat" cmpd="sng">
            <a:solidFill>
              <a:schemeClr val="accent2"/>
            </a:solidFill>
            <a:prstDash val="solid"/>
            <a:round/>
            <a:headEnd type="none" w="med" len="med"/>
            <a:tailEnd type="triangle" w="med" len="med"/>
          </a:ln>
        </p:spPr>
      </p:cxnSp>
      <p:sp>
        <p:nvSpPr>
          <p:cNvPr id="1522" name="Google Shape;1522;p61"/>
          <p:cNvSpPr txBox="1"/>
          <p:nvPr/>
        </p:nvSpPr>
        <p:spPr>
          <a:xfrm>
            <a:off x="77550" y="3154850"/>
            <a:ext cx="1120500" cy="4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Click generic name to navigate to details</a:t>
            </a:r>
            <a:endParaRPr sz="700">
              <a:solidFill>
                <a:srgbClr val="FFFFFF"/>
              </a:solidFill>
              <a:latin typeface="Roboto"/>
              <a:ea typeface="Roboto"/>
              <a:cs typeface="Roboto"/>
              <a:sym typeface="Roboto"/>
            </a:endParaRPr>
          </a:p>
        </p:txBody>
      </p:sp>
      <p:sp>
        <p:nvSpPr>
          <p:cNvPr id="1523" name="Google Shape;1523;p61"/>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sp>
        <p:nvSpPr>
          <p:cNvPr id="1524" name="Google Shape;1524;p61"/>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1525" name="Google Shape;1525;p61"/>
          <p:cNvPicPr preferRelativeResize="0"/>
          <p:nvPr/>
        </p:nvPicPr>
        <p:blipFill>
          <a:blip r:embed="rId7">
            <a:alphaModFix amt="70000"/>
          </a:blip>
          <a:stretch>
            <a:fillRect/>
          </a:stretch>
        </p:blipFill>
        <p:spPr>
          <a:xfrm>
            <a:off x="8957846" y="480251"/>
            <a:ext cx="146304" cy="146319"/>
          </a:xfrm>
          <a:prstGeom prst="rect">
            <a:avLst/>
          </a:prstGeom>
          <a:noFill/>
          <a:ln>
            <a:noFill/>
          </a:ln>
        </p:spPr>
      </p:pic>
      <p:sp>
        <p:nvSpPr>
          <p:cNvPr id="1526" name="Google Shape;1526;p61"/>
          <p:cNvSpPr txBox="1"/>
          <p:nvPr/>
        </p:nvSpPr>
        <p:spPr>
          <a:xfrm>
            <a:off x="2109425" y="16668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sp>
        <p:nvSpPr>
          <p:cNvPr id="1527" name="Google Shape;1527;p61"/>
          <p:cNvSpPr txBox="1"/>
          <p:nvPr/>
        </p:nvSpPr>
        <p:spPr>
          <a:xfrm>
            <a:off x="2689600" y="1666800"/>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1528" name="Google Shape;1528;p61"/>
          <p:cNvSpPr txBox="1"/>
          <p:nvPr/>
        </p:nvSpPr>
        <p:spPr>
          <a:xfrm>
            <a:off x="3221950" y="1665425"/>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pic>
        <p:nvPicPr>
          <p:cNvPr id="1529" name="Google Shape;1529;p61"/>
          <p:cNvPicPr preferRelativeResize="0"/>
          <p:nvPr/>
        </p:nvPicPr>
        <p:blipFill>
          <a:blip r:embed="rId8">
            <a:alphaModFix/>
          </a:blip>
          <a:stretch>
            <a:fillRect/>
          </a:stretch>
        </p:blipFill>
        <p:spPr>
          <a:xfrm>
            <a:off x="2559859" y="1696264"/>
            <a:ext cx="109728" cy="109728"/>
          </a:xfrm>
          <a:prstGeom prst="rect">
            <a:avLst/>
          </a:prstGeom>
          <a:noFill/>
          <a:ln>
            <a:noFill/>
          </a:ln>
        </p:spPr>
      </p:pic>
      <p:grpSp>
        <p:nvGrpSpPr>
          <p:cNvPr id="1530" name="Google Shape;1530;p61"/>
          <p:cNvGrpSpPr/>
          <p:nvPr/>
        </p:nvGrpSpPr>
        <p:grpSpPr>
          <a:xfrm>
            <a:off x="6400800" y="1064275"/>
            <a:ext cx="777300" cy="191400"/>
            <a:chOff x="7470900" y="1064275"/>
            <a:chExt cx="777300" cy="191400"/>
          </a:xfrm>
        </p:grpSpPr>
        <p:sp>
          <p:nvSpPr>
            <p:cNvPr id="1531" name="Google Shape;1531;p61"/>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1532" name="Google Shape;1532;p61"/>
            <p:cNvPicPr preferRelativeResize="0"/>
            <p:nvPr/>
          </p:nvPicPr>
          <p:blipFill>
            <a:blip r:embed="rId9">
              <a:alphaModFix/>
            </a:blip>
            <a:stretch>
              <a:fillRect/>
            </a:stretch>
          </p:blipFill>
          <p:spPr>
            <a:xfrm>
              <a:off x="7525512" y="1105116"/>
              <a:ext cx="109728" cy="109728"/>
            </a:xfrm>
            <a:prstGeom prst="rect">
              <a:avLst/>
            </a:prstGeom>
            <a:noFill/>
            <a:ln>
              <a:noFill/>
            </a:ln>
          </p:spPr>
        </p:pic>
      </p:grpSp>
      <p:sp>
        <p:nvSpPr>
          <p:cNvPr id="1533" name="Google Shape;1533;p61"/>
          <p:cNvSpPr txBox="1">
            <a:spLocks noGrp="1"/>
          </p:cNvSpPr>
          <p:nvPr>
            <p:ph type="sldNum" idx="12"/>
          </p:nvPr>
        </p:nvSpPr>
        <p:spPr>
          <a:xfrm>
            <a:off x="8595300" y="0"/>
            <a:ext cx="548700" cy="1770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fld id="{00000000-1234-1234-1234-123412341234}" type="slidenum">
              <a:rPr lang="en" sz="800"/>
              <a:t>33</a:t>
            </a:fld>
            <a:endParaRPr sz="800"/>
          </a:p>
        </p:txBody>
      </p:sp>
      <p:sp>
        <p:nvSpPr>
          <p:cNvPr id="1534" name="Google Shape;1534;p61"/>
          <p:cNvSpPr/>
          <p:nvPr/>
        </p:nvSpPr>
        <p:spPr>
          <a:xfrm>
            <a:off x="7298900" y="1064275"/>
            <a:ext cx="9492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BULK UPLOAD</a:t>
            </a:r>
            <a:endParaRPr sz="600">
              <a:solidFill>
                <a:srgbClr val="FFFFFF"/>
              </a:solidFill>
              <a:latin typeface="Montserrat Medium"/>
              <a:ea typeface="Montserrat Medium"/>
              <a:cs typeface="Montserrat Medium"/>
              <a:sym typeface="Montserrat Medium"/>
            </a:endParaRPr>
          </a:p>
        </p:txBody>
      </p:sp>
      <p:pic>
        <p:nvPicPr>
          <p:cNvPr id="1535" name="Google Shape;1535;p61"/>
          <p:cNvPicPr preferRelativeResize="0"/>
          <p:nvPr/>
        </p:nvPicPr>
        <p:blipFill>
          <a:blip r:embed="rId9">
            <a:alphaModFix/>
          </a:blip>
          <a:stretch>
            <a:fillRect/>
          </a:stretch>
        </p:blipFill>
        <p:spPr>
          <a:xfrm rot="10800000">
            <a:off x="7379137" y="1103853"/>
            <a:ext cx="109728" cy="109728"/>
          </a:xfrm>
          <a:prstGeom prst="rect">
            <a:avLst/>
          </a:prstGeom>
          <a:noFill/>
          <a:ln>
            <a:noFill/>
          </a:ln>
        </p:spPr>
      </p:pic>
      <p:sp>
        <p:nvSpPr>
          <p:cNvPr id="1536" name="Google Shape;1536;p61"/>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537" name="Google Shape;1537;p61"/>
          <p:cNvSpPr/>
          <p:nvPr/>
        </p:nvSpPr>
        <p:spPr>
          <a:xfrm>
            <a:off x="189700" y="1005112"/>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538" name="Google Shape;1538;p61"/>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539" name="Google Shape;1539;p61"/>
          <p:cNvPicPr preferRelativeResize="0"/>
          <p:nvPr/>
        </p:nvPicPr>
        <p:blipFill>
          <a:blip r:embed="rId10">
            <a:alphaModFix/>
          </a:blip>
          <a:stretch>
            <a:fillRect/>
          </a:stretch>
        </p:blipFill>
        <p:spPr>
          <a:xfrm>
            <a:off x="79975" y="841175"/>
            <a:ext cx="109728" cy="109728"/>
          </a:xfrm>
          <a:prstGeom prst="rect">
            <a:avLst/>
          </a:prstGeom>
          <a:noFill/>
          <a:ln>
            <a:noFill/>
          </a:ln>
        </p:spPr>
      </p:pic>
      <p:pic>
        <p:nvPicPr>
          <p:cNvPr id="1540" name="Google Shape;1540;p61"/>
          <p:cNvPicPr preferRelativeResize="0"/>
          <p:nvPr/>
        </p:nvPicPr>
        <p:blipFill>
          <a:blip r:embed="rId11">
            <a:alphaModFix/>
          </a:blip>
          <a:stretch>
            <a:fillRect/>
          </a:stretch>
        </p:blipFill>
        <p:spPr>
          <a:xfrm rot="10800000">
            <a:off x="1313688" y="841175"/>
            <a:ext cx="109728" cy="109728"/>
          </a:xfrm>
          <a:prstGeom prst="rect">
            <a:avLst/>
          </a:prstGeom>
          <a:noFill/>
          <a:ln>
            <a:noFill/>
          </a:ln>
        </p:spPr>
      </p:pic>
      <p:sp>
        <p:nvSpPr>
          <p:cNvPr id="1541" name="Google Shape;1541;p61"/>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542" name="Google Shape;1542;p61"/>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Examinations &amp; tests</a:t>
            </a:r>
            <a:endParaRPr sz="600">
              <a:solidFill>
                <a:schemeClr val="dk2"/>
              </a:solidFill>
              <a:latin typeface="Montserrat Medium"/>
              <a:ea typeface="Montserrat Medium"/>
              <a:cs typeface="Montserrat Medium"/>
              <a:sym typeface="Montserrat Medium"/>
            </a:endParaRPr>
          </a:p>
        </p:txBody>
      </p:sp>
      <p:sp>
        <p:nvSpPr>
          <p:cNvPr id="1543" name="Google Shape;1543;p61"/>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cxnSp>
        <p:nvCxnSpPr>
          <p:cNvPr id="1544" name="Google Shape;1544;p61"/>
          <p:cNvCxnSpPr/>
          <p:nvPr/>
        </p:nvCxnSpPr>
        <p:spPr>
          <a:xfrm>
            <a:off x="4572000" y="1831500"/>
            <a:ext cx="1082700" cy="0"/>
          </a:xfrm>
          <a:prstGeom prst="straightConnector1">
            <a:avLst/>
          </a:prstGeom>
          <a:noFill/>
          <a:ln w="9525" cap="flat" cmpd="sng">
            <a:solidFill>
              <a:schemeClr val="dk2"/>
            </a:solidFill>
            <a:prstDash val="solid"/>
            <a:round/>
            <a:headEnd type="none" w="med" len="med"/>
            <a:tailEnd type="none" w="med" len="med"/>
          </a:ln>
        </p:spPr>
      </p:cxnSp>
      <p:sp>
        <p:nvSpPr>
          <p:cNvPr id="1545" name="Google Shape;1545;p61"/>
          <p:cNvSpPr txBox="1"/>
          <p:nvPr/>
        </p:nvSpPr>
        <p:spPr>
          <a:xfrm>
            <a:off x="4572000" y="1666800"/>
            <a:ext cx="9144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Select category</a:t>
            </a:r>
            <a:endParaRPr sz="600">
              <a:solidFill>
                <a:srgbClr val="636363"/>
              </a:solidFill>
              <a:latin typeface="Montserrat Light"/>
              <a:ea typeface="Montserrat Light"/>
              <a:cs typeface="Montserrat Light"/>
              <a:sym typeface="Montserrat Light"/>
            </a:endParaRPr>
          </a:p>
        </p:txBody>
      </p:sp>
      <p:pic>
        <p:nvPicPr>
          <p:cNvPr id="1546" name="Google Shape;1546;p61"/>
          <p:cNvPicPr preferRelativeResize="0"/>
          <p:nvPr/>
        </p:nvPicPr>
        <p:blipFill>
          <a:blip r:embed="rId12">
            <a:alphaModFix/>
          </a:blip>
          <a:stretch>
            <a:fillRect/>
          </a:stretch>
        </p:blipFill>
        <p:spPr>
          <a:xfrm>
            <a:off x="5527770" y="1696269"/>
            <a:ext cx="109728" cy="109728"/>
          </a:xfrm>
          <a:prstGeom prst="rect">
            <a:avLst/>
          </a:prstGeom>
          <a:noFill/>
          <a:ln>
            <a:noFill/>
          </a:ln>
        </p:spPr>
      </p:pic>
      <p:cxnSp>
        <p:nvCxnSpPr>
          <p:cNvPr id="1547" name="Google Shape;1547;p61"/>
          <p:cNvCxnSpPr/>
          <p:nvPr/>
        </p:nvCxnSpPr>
        <p:spPr>
          <a:xfrm>
            <a:off x="6096000" y="1831500"/>
            <a:ext cx="1082700" cy="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61"/>
          <p:cNvSpPr txBox="1"/>
          <p:nvPr/>
        </p:nvSpPr>
        <p:spPr>
          <a:xfrm>
            <a:off x="6096000" y="1666800"/>
            <a:ext cx="9144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Select class</a:t>
            </a:r>
            <a:endParaRPr sz="600">
              <a:solidFill>
                <a:srgbClr val="636363"/>
              </a:solidFill>
              <a:latin typeface="Montserrat Light"/>
              <a:ea typeface="Montserrat Light"/>
              <a:cs typeface="Montserrat Light"/>
              <a:sym typeface="Montserrat Light"/>
            </a:endParaRPr>
          </a:p>
        </p:txBody>
      </p:sp>
      <p:pic>
        <p:nvPicPr>
          <p:cNvPr id="1549" name="Google Shape;1549;p61"/>
          <p:cNvPicPr preferRelativeResize="0"/>
          <p:nvPr/>
        </p:nvPicPr>
        <p:blipFill>
          <a:blip r:embed="rId12">
            <a:alphaModFix/>
          </a:blip>
          <a:stretch>
            <a:fillRect/>
          </a:stretch>
        </p:blipFill>
        <p:spPr>
          <a:xfrm>
            <a:off x="7051770" y="1696269"/>
            <a:ext cx="109728" cy="109728"/>
          </a:xfrm>
          <a:prstGeom prst="rect">
            <a:avLst/>
          </a:prstGeom>
          <a:noFill/>
          <a:ln>
            <a:noFill/>
          </a:ln>
        </p:spPr>
      </p:pic>
      <p:pic>
        <p:nvPicPr>
          <p:cNvPr id="1550" name="Google Shape;1550;p61"/>
          <p:cNvPicPr preferRelativeResize="0"/>
          <p:nvPr/>
        </p:nvPicPr>
        <p:blipFill>
          <a:blip r:embed="rId13">
            <a:alphaModFix/>
          </a:blip>
          <a:stretch>
            <a:fillRect/>
          </a:stretch>
        </p:blipFill>
        <p:spPr>
          <a:xfrm>
            <a:off x="1911100" y="1054738"/>
            <a:ext cx="192024" cy="192024"/>
          </a:xfrm>
          <a:prstGeom prst="rect">
            <a:avLst/>
          </a:prstGeom>
          <a:noFill/>
          <a:ln>
            <a:noFill/>
          </a:ln>
        </p:spPr>
      </p:pic>
      <p:sp>
        <p:nvSpPr>
          <p:cNvPr id="1551" name="Google Shape;1551;p61"/>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35 Updated on Mar 22, 2021</a:t>
            </a:r>
            <a:endParaRPr>
              <a:solidFill>
                <a:srgbClr val="FFFFFF"/>
              </a:solidFill>
            </a:endParaRPr>
          </a:p>
        </p:txBody>
      </p:sp>
      <p:sp>
        <p:nvSpPr>
          <p:cNvPr id="1552" name="Google Shape;1552;p61"/>
          <p:cNvSpPr/>
          <p:nvPr/>
        </p:nvSpPr>
        <p:spPr>
          <a:xfrm>
            <a:off x="4430400" y="1755353"/>
            <a:ext cx="1416600" cy="1055100"/>
          </a:xfrm>
          <a:prstGeom prst="rect">
            <a:avLst/>
          </a:prstGeom>
          <a:solidFill>
            <a:srgbClr val="F0F0F0"/>
          </a:solidFill>
          <a:ln>
            <a:noFill/>
          </a:ln>
          <a:effectLst>
            <a:outerShdw blurRad="28575" dist="9525" dir="5400000" algn="bl" rotWithShape="0">
              <a:srgbClr val="000000">
                <a:alpha val="50000"/>
              </a:srgbClr>
            </a:outerShdw>
          </a:effectLst>
        </p:spPr>
        <p:txBody>
          <a:bodyPr spcFirstLastPara="1" wrap="square" lIns="45700" tIns="91425" rIns="45700" bIns="91425" anchor="t" anchorCtr="0">
            <a:noAutofit/>
          </a:bodyPr>
          <a:lstStyle/>
          <a:p>
            <a:pPr marL="0" lvl="0" indent="0" algn="ctr" rtl="0">
              <a:lnSpc>
                <a:spcPct val="115000"/>
              </a:lnSpc>
              <a:spcBef>
                <a:spcPts val="0"/>
              </a:spcBef>
              <a:spcAft>
                <a:spcPts val="0"/>
              </a:spcAft>
              <a:buNone/>
            </a:pPr>
            <a:endParaRPr sz="1000">
              <a:solidFill>
                <a:srgbClr val="424242"/>
              </a:solidFill>
              <a:latin typeface="Roboto"/>
              <a:ea typeface="Roboto"/>
              <a:cs typeface="Roboto"/>
              <a:sym typeface="Roboto"/>
            </a:endParaRPr>
          </a:p>
          <a:p>
            <a:pPr marL="0" lvl="0" indent="0" algn="l" rtl="0">
              <a:lnSpc>
                <a:spcPct val="115000"/>
              </a:lnSpc>
              <a:spcBef>
                <a:spcPts val="0"/>
              </a:spcBef>
              <a:spcAft>
                <a:spcPts val="0"/>
              </a:spcAft>
              <a:buNone/>
            </a:pPr>
            <a:endParaRPr sz="1000">
              <a:solidFill>
                <a:srgbClr val="424242"/>
              </a:solidFill>
              <a:latin typeface="Roboto Medium"/>
              <a:ea typeface="Roboto Medium"/>
              <a:cs typeface="Roboto Medium"/>
              <a:sym typeface="Roboto Medium"/>
            </a:endParaRPr>
          </a:p>
          <a:p>
            <a:pPr marL="0" lvl="0" indent="0" algn="l" rtl="0">
              <a:lnSpc>
                <a:spcPct val="100000"/>
              </a:lnSpc>
              <a:spcBef>
                <a:spcPts val="0"/>
              </a:spcBef>
              <a:spcAft>
                <a:spcPts val="0"/>
              </a:spcAft>
              <a:buNone/>
            </a:pPr>
            <a:r>
              <a:rPr lang="en" sz="600">
                <a:solidFill>
                  <a:srgbClr val="424242"/>
                </a:solidFill>
                <a:latin typeface="Roboto Light"/>
                <a:ea typeface="Roboto Light"/>
                <a:cs typeface="Roboto Light"/>
                <a:sym typeface="Roboto Light"/>
              </a:rPr>
              <a:t>      </a:t>
            </a:r>
            <a:endParaRPr sz="800">
              <a:solidFill>
                <a:srgbClr val="FFFFFF"/>
              </a:solidFill>
              <a:latin typeface="Roboto Light"/>
              <a:ea typeface="Roboto Light"/>
              <a:cs typeface="Roboto Light"/>
              <a:sym typeface="Roboto Light"/>
            </a:endParaRPr>
          </a:p>
        </p:txBody>
      </p:sp>
      <p:sp>
        <p:nvSpPr>
          <p:cNvPr id="1553" name="Google Shape;1553;p61"/>
          <p:cNvSpPr txBox="1"/>
          <p:nvPr/>
        </p:nvSpPr>
        <p:spPr>
          <a:xfrm>
            <a:off x="4683200" y="1828800"/>
            <a:ext cx="1082700" cy="155400"/>
          </a:xfrm>
          <a:prstGeom prst="rect">
            <a:avLst/>
          </a:prstGeom>
          <a:noFill/>
          <a:ln>
            <a:noFill/>
          </a:ln>
        </p:spPr>
        <p:txBody>
          <a:bodyPr spcFirstLastPara="1" wrap="square" lIns="0" tIns="91425" rIns="0" bIns="91425" anchor="ctr" anchorCtr="0">
            <a:noAutofit/>
          </a:bodyPr>
          <a:lstStyle/>
          <a:p>
            <a:pPr marL="0" marR="0" lvl="0" indent="0" algn="just" rtl="0">
              <a:lnSpc>
                <a:spcPct val="100000"/>
              </a:lnSpc>
              <a:spcBef>
                <a:spcPts val="0"/>
              </a:spcBef>
              <a:spcAft>
                <a:spcPts val="0"/>
              </a:spcAft>
              <a:buNone/>
            </a:pPr>
            <a:r>
              <a:rPr lang="en" sz="700">
                <a:solidFill>
                  <a:srgbClr val="383838"/>
                </a:solidFill>
                <a:latin typeface="Montserrat Medium"/>
                <a:ea typeface="Montserrat Medium"/>
                <a:cs typeface="Montserrat Medium"/>
                <a:sym typeface="Montserrat Medium"/>
              </a:rPr>
              <a:t>Hypertension</a:t>
            </a:r>
            <a:endParaRPr sz="700">
              <a:solidFill>
                <a:srgbClr val="383838"/>
              </a:solidFill>
              <a:latin typeface="Montserrat Medium"/>
              <a:ea typeface="Montserrat Medium"/>
              <a:cs typeface="Montserrat Medium"/>
              <a:sym typeface="Montserrat Medium"/>
            </a:endParaRPr>
          </a:p>
        </p:txBody>
      </p:sp>
      <p:sp>
        <p:nvSpPr>
          <p:cNvPr id="1554" name="Google Shape;1554;p61"/>
          <p:cNvSpPr txBox="1"/>
          <p:nvPr/>
        </p:nvSpPr>
        <p:spPr>
          <a:xfrm>
            <a:off x="4683200" y="2066543"/>
            <a:ext cx="1082700" cy="155400"/>
          </a:xfrm>
          <a:prstGeom prst="rect">
            <a:avLst/>
          </a:prstGeom>
          <a:noFill/>
          <a:ln>
            <a:noFill/>
          </a:ln>
        </p:spPr>
        <p:txBody>
          <a:bodyPr spcFirstLastPara="1" wrap="square" lIns="0" tIns="91425" rIns="0" bIns="91425" anchor="ctr" anchorCtr="0">
            <a:noAutofit/>
          </a:bodyPr>
          <a:lstStyle/>
          <a:p>
            <a:pPr marL="0" marR="0" lvl="0" indent="0" algn="just" rtl="0">
              <a:lnSpc>
                <a:spcPct val="100000"/>
              </a:lnSpc>
              <a:spcBef>
                <a:spcPts val="0"/>
              </a:spcBef>
              <a:spcAft>
                <a:spcPts val="0"/>
              </a:spcAft>
              <a:buNone/>
            </a:pPr>
            <a:r>
              <a:rPr lang="en" sz="700">
                <a:solidFill>
                  <a:srgbClr val="383838"/>
                </a:solidFill>
                <a:latin typeface="Montserrat Medium"/>
                <a:ea typeface="Montserrat Medium"/>
                <a:cs typeface="Montserrat Medium"/>
                <a:sym typeface="Montserrat Medium"/>
              </a:rPr>
              <a:t>Diabetes</a:t>
            </a:r>
            <a:endParaRPr sz="700">
              <a:solidFill>
                <a:srgbClr val="383838"/>
              </a:solidFill>
              <a:latin typeface="Montserrat Medium"/>
              <a:ea typeface="Montserrat Medium"/>
              <a:cs typeface="Montserrat Medium"/>
              <a:sym typeface="Montserrat Medium"/>
            </a:endParaRPr>
          </a:p>
        </p:txBody>
      </p:sp>
      <p:sp>
        <p:nvSpPr>
          <p:cNvPr id="1555" name="Google Shape;1555;p61"/>
          <p:cNvSpPr txBox="1"/>
          <p:nvPr/>
        </p:nvSpPr>
        <p:spPr>
          <a:xfrm>
            <a:off x="4683200" y="2304286"/>
            <a:ext cx="1082700" cy="155400"/>
          </a:xfrm>
          <a:prstGeom prst="rect">
            <a:avLst/>
          </a:prstGeom>
          <a:noFill/>
          <a:ln>
            <a:noFill/>
          </a:ln>
        </p:spPr>
        <p:txBody>
          <a:bodyPr spcFirstLastPara="1" wrap="square" lIns="0" tIns="91425" rIns="0" bIns="91425" anchor="ctr" anchorCtr="0">
            <a:noAutofit/>
          </a:bodyPr>
          <a:lstStyle/>
          <a:p>
            <a:pPr marL="0" marR="0" lvl="0" indent="0" algn="just" rtl="0">
              <a:lnSpc>
                <a:spcPct val="100000"/>
              </a:lnSpc>
              <a:spcBef>
                <a:spcPts val="0"/>
              </a:spcBef>
              <a:spcAft>
                <a:spcPts val="0"/>
              </a:spcAft>
              <a:buNone/>
            </a:pPr>
            <a:r>
              <a:rPr lang="en" sz="700">
                <a:solidFill>
                  <a:srgbClr val="383838"/>
                </a:solidFill>
                <a:latin typeface="Montserrat Medium"/>
                <a:ea typeface="Montserrat Medium"/>
                <a:cs typeface="Montserrat Medium"/>
                <a:sym typeface="Montserrat Medium"/>
              </a:rPr>
              <a:t>Hypercholesterolaemia</a:t>
            </a:r>
            <a:endParaRPr sz="700">
              <a:solidFill>
                <a:srgbClr val="383838"/>
              </a:solidFill>
              <a:latin typeface="Montserrat Medium"/>
              <a:ea typeface="Montserrat Medium"/>
              <a:cs typeface="Montserrat Medium"/>
              <a:sym typeface="Montserrat Medium"/>
            </a:endParaRPr>
          </a:p>
        </p:txBody>
      </p:sp>
      <p:pic>
        <p:nvPicPr>
          <p:cNvPr id="1556" name="Google Shape;1556;p61"/>
          <p:cNvPicPr preferRelativeResize="0"/>
          <p:nvPr/>
        </p:nvPicPr>
        <p:blipFill>
          <a:blip r:embed="rId14">
            <a:alphaModFix/>
          </a:blip>
          <a:stretch>
            <a:fillRect/>
          </a:stretch>
        </p:blipFill>
        <p:spPr>
          <a:xfrm>
            <a:off x="4498848" y="1828800"/>
            <a:ext cx="153028" cy="155447"/>
          </a:xfrm>
          <a:prstGeom prst="rect">
            <a:avLst/>
          </a:prstGeom>
          <a:noFill/>
          <a:ln>
            <a:noFill/>
          </a:ln>
        </p:spPr>
      </p:pic>
      <p:pic>
        <p:nvPicPr>
          <p:cNvPr id="1557" name="Google Shape;1557;p61"/>
          <p:cNvPicPr preferRelativeResize="0"/>
          <p:nvPr/>
        </p:nvPicPr>
        <p:blipFill>
          <a:blip r:embed="rId14">
            <a:alphaModFix/>
          </a:blip>
          <a:stretch>
            <a:fillRect/>
          </a:stretch>
        </p:blipFill>
        <p:spPr>
          <a:xfrm>
            <a:off x="4498848" y="2066544"/>
            <a:ext cx="153028" cy="155447"/>
          </a:xfrm>
          <a:prstGeom prst="rect">
            <a:avLst/>
          </a:prstGeom>
          <a:noFill/>
          <a:ln>
            <a:noFill/>
          </a:ln>
        </p:spPr>
      </p:pic>
      <p:pic>
        <p:nvPicPr>
          <p:cNvPr id="1558" name="Google Shape;1558;p61"/>
          <p:cNvPicPr preferRelativeResize="0"/>
          <p:nvPr/>
        </p:nvPicPr>
        <p:blipFill>
          <a:blip r:embed="rId14">
            <a:alphaModFix/>
          </a:blip>
          <a:stretch>
            <a:fillRect/>
          </a:stretch>
        </p:blipFill>
        <p:spPr>
          <a:xfrm>
            <a:off x="4498848" y="2542032"/>
            <a:ext cx="153028" cy="155447"/>
          </a:xfrm>
          <a:prstGeom prst="rect">
            <a:avLst/>
          </a:prstGeom>
          <a:noFill/>
          <a:ln>
            <a:noFill/>
          </a:ln>
        </p:spPr>
      </p:pic>
      <p:pic>
        <p:nvPicPr>
          <p:cNvPr id="1559" name="Google Shape;1559;p61"/>
          <p:cNvPicPr preferRelativeResize="0"/>
          <p:nvPr/>
        </p:nvPicPr>
        <p:blipFill>
          <a:blip r:embed="rId14">
            <a:alphaModFix/>
          </a:blip>
          <a:stretch>
            <a:fillRect/>
          </a:stretch>
        </p:blipFill>
        <p:spPr>
          <a:xfrm>
            <a:off x="4498848" y="2304288"/>
            <a:ext cx="153028" cy="155447"/>
          </a:xfrm>
          <a:prstGeom prst="rect">
            <a:avLst/>
          </a:prstGeom>
          <a:noFill/>
          <a:ln>
            <a:noFill/>
          </a:ln>
        </p:spPr>
      </p:pic>
      <p:sp>
        <p:nvSpPr>
          <p:cNvPr id="1560" name="Google Shape;1560;p61"/>
          <p:cNvSpPr txBox="1"/>
          <p:nvPr/>
        </p:nvSpPr>
        <p:spPr>
          <a:xfrm>
            <a:off x="4683200" y="2546325"/>
            <a:ext cx="1082700" cy="155400"/>
          </a:xfrm>
          <a:prstGeom prst="rect">
            <a:avLst/>
          </a:prstGeom>
          <a:noFill/>
          <a:ln>
            <a:noFill/>
          </a:ln>
        </p:spPr>
        <p:txBody>
          <a:bodyPr spcFirstLastPara="1" wrap="square" lIns="0" tIns="91425" rIns="0" bIns="91425" anchor="ctr" anchorCtr="0">
            <a:noAutofit/>
          </a:bodyPr>
          <a:lstStyle/>
          <a:p>
            <a:pPr marL="0" marR="0" lvl="0" indent="0" algn="just" rtl="0">
              <a:lnSpc>
                <a:spcPct val="100000"/>
              </a:lnSpc>
              <a:spcBef>
                <a:spcPts val="0"/>
              </a:spcBef>
              <a:spcAft>
                <a:spcPts val="0"/>
              </a:spcAft>
              <a:buNone/>
            </a:pPr>
            <a:r>
              <a:rPr lang="en" sz="700">
                <a:solidFill>
                  <a:srgbClr val="383838"/>
                </a:solidFill>
                <a:latin typeface="Montserrat Medium"/>
                <a:ea typeface="Montserrat Medium"/>
                <a:cs typeface="Montserrat Medium"/>
                <a:sym typeface="Montserrat Medium"/>
              </a:rPr>
              <a:t>Cardiovascular disease</a:t>
            </a:r>
            <a:endParaRPr sz="700">
              <a:solidFill>
                <a:srgbClr val="383838"/>
              </a:solidFill>
              <a:latin typeface="Montserrat Medium"/>
              <a:ea typeface="Montserrat Medium"/>
              <a:cs typeface="Montserrat Medium"/>
              <a:sym typeface="Montserrat Medium"/>
            </a:endParaRPr>
          </a:p>
        </p:txBody>
      </p:sp>
      <p:sp>
        <p:nvSpPr>
          <p:cNvPr id="1561" name="Google Shape;1561;p61"/>
          <p:cNvSpPr/>
          <p:nvPr/>
        </p:nvSpPr>
        <p:spPr>
          <a:xfrm>
            <a:off x="5788152" y="1783080"/>
            <a:ext cx="51600" cy="548700"/>
          </a:xfrm>
          <a:prstGeom prst="roundRect">
            <a:avLst>
              <a:gd name="adj" fmla="val 50000"/>
            </a:avLst>
          </a:prstGeom>
          <a:solidFill>
            <a:srgbClr val="000000">
              <a:alpha val="2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txBox="1"/>
          <p:nvPr/>
        </p:nvSpPr>
        <p:spPr>
          <a:xfrm>
            <a:off x="77550" y="1818538"/>
            <a:ext cx="1120500" cy="112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By default all the checkboxes are selected.</a:t>
            </a: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can deselect any checkbox and the status  deselected will not be displayed in the list</a:t>
            </a:r>
            <a:endParaRPr sz="700">
              <a:solidFill>
                <a:srgbClr val="FFFFFF"/>
              </a:solidFill>
              <a:latin typeface="Roboto"/>
              <a:ea typeface="Roboto"/>
              <a:cs typeface="Roboto"/>
              <a:sym typeface="Roboto"/>
            </a:endParaRPr>
          </a:p>
        </p:txBody>
      </p:sp>
      <p:cxnSp>
        <p:nvCxnSpPr>
          <p:cNvPr id="1563" name="Google Shape;1563;p61"/>
          <p:cNvCxnSpPr>
            <a:stCxn id="1562" idx="3"/>
            <a:endCxn id="1526" idx="1"/>
          </p:cNvCxnSpPr>
          <p:nvPr/>
        </p:nvCxnSpPr>
        <p:spPr>
          <a:xfrm rot="10800000" flipH="1">
            <a:off x="1198050" y="1755238"/>
            <a:ext cx="911400" cy="627300"/>
          </a:xfrm>
          <a:prstGeom prst="bentConnector3">
            <a:avLst>
              <a:gd name="adj1" fmla="val 49999"/>
            </a:avLst>
          </a:prstGeom>
          <a:noFill/>
          <a:ln w="9525" cap="flat" cmpd="sng">
            <a:solidFill>
              <a:schemeClr val="accent2"/>
            </a:solidFill>
            <a:prstDash val="solid"/>
            <a:round/>
            <a:headEnd type="none" w="med" len="med"/>
            <a:tailEnd type="triangle" w="med" len="med"/>
          </a:ln>
        </p:spPr>
      </p:cxnSp>
      <p:pic>
        <p:nvPicPr>
          <p:cNvPr id="1564" name="Google Shape;1564;p61"/>
          <p:cNvPicPr preferRelativeResize="0"/>
          <p:nvPr/>
        </p:nvPicPr>
        <p:blipFill>
          <a:blip r:embed="rId8">
            <a:alphaModFix/>
          </a:blip>
          <a:stretch>
            <a:fillRect/>
          </a:stretch>
        </p:blipFill>
        <p:spPr>
          <a:xfrm>
            <a:off x="3090672" y="1696264"/>
            <a:ext cx="109728" cy="109728"/>
          </a:xfrm>
          <a:prstGeom prst="rect">
            <a:avLst/>
          </a:prstGeom>
          <a:noFill/>
          <a:ln>
            <a:noFill/>
          </a:ln>
        </p:spPr>
      </p:pic>
      <p:pic>
        <p:nvPicPr>
          <p:cNvPr id="1565" name="Google Shape;1565;p61"/>
          <p:cNvPicPr preferRelativeResize="0"/>
          <p:nvPr/>
        </p:nvPicPr>
        <p:blipFill>
          <a:blip r:embed="rId15">
            <a:alphaModFix/>
          </a:blip>
          <a:stretch>
            <a:fillRect/>
          </a:stretch>
        </p:blipFill>
        <p:spPr>
          <a:xfrm>
            <a:off x="68750" y="447275"/>
            <a:ext cx="191400" cy="191400"/>
          </a:xfrm>
          <a:prstGeom prst="rect">
            <a:avLst/>
          </a:prstGeom>
          <a:noFill/>
          <a:ln>
            <a:noFill/>
          </a:ln>
        </p:spPr>
      </p:pic>
      <p:sp>
        <p:nvSpPr>
          <p:cNvPr id="1566" name="Google Shape;1566;p61"/>
          <p:cNvSpPr txBox="1"/>
          <p:nvPr/>
        </p:nvSpPr>
        <p:spPr>
          <a:xfrm>
            <a:off x="77550" y="3688250"/>
            <a:ext cx="1120500" cy="119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Change column sequence. Updated sequence will be:</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Code</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Generic name</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Dosage</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Category</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Class</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Class abbreviation </a:t>
            </a:r>
            <a:endParaRPr sz="700">
              <a:solidFill>
                <a:srgbClr val="FFFFFF"/>
              </a:solidFill>
              <a:latin typeface="Roboto"/>
              <a:ea typeface="Roboto"/>
              <a:cs typeface="Roboto"/>
              <a:sym typeface="Roboto"/>
            </a:endParaRPr>
          </a:p>
          <a:p>
            <a:pPr marL="171450" lvl="0" indent="-101600" algn="l" rtl="0">
              <a:lnSpc>
                <a:spcPct val="100000"/>
              </a:lnSpc>
              <a:spcBef>
                <a:spcPts val="0"/>
              </a:spcBef>
              <a:spcAft>
                <a:spcPts val="0"/>
              </a:spcAft>
              <a:buClr>
                <a:srgbClr val="FFFFFF"/>
              </a:buClr>
              <a:buSzPts val="700"/>
              <a:buFont typeface="Roboto"/>
              <a:buAutoNum type="arabicPeriod"/>
            </a:pPr>
            <a:r>
              <a:rPr lang="en" sz="700">
                <a:solidFill>
                  <a:srgbClr val="FFFFFF"/>
                </a:solidFill>
                <a:latin typeface="Roboto"/>
                <a:ea typeface="Roboto"/>
                <a:cs typeface="Roboto"/>
                <a:sym typeface="Roboto"/>
              </a:rPr>
              <a:t>Status</a:t>
            </a:r>
            <a:endParaRPr sz="700">
              <a:solidFill>
                <a:srgbClr val="FFFFFF"/>
              </a:solidFill>
              <a:latin typeface="Roboto"/>
              <a:ea typeface="Roboto"/>
              <a:cs typeface="Roboto"/>
              <a:sym typeface="Roboto"/>
            </a:endParaRPr>
          </a:p>
        </p:txBody>
      </p:sp>
      <p:cxnSp>
        <p:nvCxnSpPr>
          <p:cNvPr id="1567" name="Google Shape;1567;p61"/>
          <p:cNvCxnSpPr>
            <a:stCxn id="1566" idx="3"/>
            <a:endCxn id="1503" idx="1"/>
          </p:cNvCxnSpPr>
          <p:nvPr/>
        </p:nvCxnSpPr>
        <p:spPr>
          <a:xfrm rot="10800000" flipH="1">
            <a:off x="1198050" y="3529100"/>
            <a:ext cx="914700" cy="755100"/>
          </a:xfrm>
          <a:prstGeom prst="bentConnector3">
            <a:avLst>
              <a:gd name="adj1" fmla="val 50003"/>
            </a:avLst>
          </a:prstGeom>
          <a:noFill/>
          <a:ln w="9525" cap="flat" cmpd="sng">
            <a:solidFill>
              <a:schemeClr val="accent1"/>
            </a:solidFill>
            <a:prstDash val="solid"/>
            <a:round/>
            <a:headEnd type="none" w="med" len="med"/>
            <a:tailEnd type="triangle" w="med" len="med"/>
          </a:ln>
        </p:spPr>
      </p:cxnSp>
      <p:sp>
        <p:nvSpPr>
          <p:cNvPr id="1568" name="Google Shape;1568;p61"/>
          <p:cNvSpPr txBox="1"/>
          <p:nvPr/>
        </p:nvSpPr>
        <p:spPr>
          <a:xfrm>
            <a:off x="4498850" y="3933200"/>
            <a:ext cx="1120500" cy="525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Please add space to between value and “mg”. Hence, “5 mg” instead of “5mg”</a:t>
            </a:r>
            <a:endParaRPr sz="700">
              <a:solidFill>
                <a:srgbClr val="FFFFFF"/>
              </a:solidFill>
              <a:latin typeface="Roboto"/>
              <a:ea typeface="Roboto"/>
              <a:cs typeface="Roboto"/>
              <a:sym typeface="Roboto"/>
            </a:endParaRPr>
          </a:p>
        </p:txBody>
      </p:sp>
      <p:sp>
        <p:nvSpPr>
          <p:cNvPr id="1569" name="Google Shape;1569;p61"/>
          <p:cNvSpPr txBox="1"/>
          <p:nvPr/>
        </p:nvSpPr>
        <p:spPr>
          <a:xfrm>
            <a:off x="7697650" y="3869475"/>
            <a:ext cx="153000" cy="17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p:txBody>
      </p:sp>
      <p:cxnSp>
        <p:nvCxnSpPr>
          <p:cNvPr id="1570" name="Google Shape;1570;p61"/>
          <p:cNvCxnSpPr>
            <a:stCxn id="1568" idx="3"/>
            <a:endCxn id="1569" idx="1"/>
          </p:cNvCxnSpPr>
          <p:nvPr/>
        </p:nvCxnSpPr>
        <p:spPr>
          <a:xfrm rot="10800000" flipH="1">
            <a:off x="5619350" y="3957950"/>
            <a:ext cx="2078400" cy="237900"/>
          </a:xfrm>
          <a:prstGeom prst="bentConnector3">
            <a:avLst>
              <a:gd name="adj1" fmla="val 49998"/>
            </a:avLst>
          </a:prstGeom>
          <a:noFill/>
          <a:ln w="9525" cap="flat" cmpd="sng">
            <a:solidFill>
              <a:schemeClr val="accent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74"/>
        <p:cNvGrpSpPr/>
        <p:nvPr/>
      </p:nvGrpSpPr>
      <p:grpSpPr>
        <a:xfrm>
          <a:off x="0" y="0"/>
          <a:ext cx="0" cy="0"/>
          <a:chOff x="0" y="0"/>
          <a:chExt cx="0" cy="0"/>
        </a:xfrm>
      </p:grpSpPr>
      <p:sp>
        <p:nvSpPr>
          <p:cNvPr id="1575" name="Google Shape;1575;p62"/>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6" name="Google Shape;1576;p62"/>
          <p:cNvSpPr/>
          <p:nvPr/>
        </p:nvSpPr>
        <p:spPr>
          <a:xfrm>
            <a:off x="1828675" y="1500813"/>
            <a:ext cx="6992400" cy="33159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578" name="Google Shape;1578;p62"/>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2"/>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0" name="Google Shape;1580;p62"/>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581" name="Google Shape;1581;p62"/>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582" name="Google Shape;1582;p62"/>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2"/>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584" name="Google Shape;1584;p62"/>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585" name="Google Shape;1585;p62"/>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586" name="Google Shape;1586;p62"/>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txBox="1">
            <a:spLocks noGrp="1"/>
          </p:cNvSpPr>
          <p:nvPr>
            <p:ph type="title" idx="4294967295"/>
          </p:nvPr>
        </p:nvSpPr>
        <p:spPr>
          <a:xfrm>
            <a:off x="189700" y="4952100"/>
            <a:ext cx="8064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medicine : empty text fields  </a:t>
            </a:r>
            <a:endParaRPr sz="800"/>
          </a:p>
        </p:txBody>
      </p:sp>
      <p:pic>
        <p:nvPicPr>
          <p:cNvPr id="1588" name="Google Shape;1588;p62"/>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589" name="Google Shape;1589;p62"/>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medicine</a:t>
            </a:r>
            <a:endParaRPr sz="900">
              <a:solidFill>
                <a:schemeClr val="lt1"/>
              </a:solidFill>
              <a:latin typeface="Montserrat Medium"/>
              <a:ea typeface="Montserrat Medium"/>
              <a:cs typeface="Montserrat Medium"/>
              <a:sym typeface="Montserrat Medium"/>
            </a:endParaRPr>
          </a:p>
        </p:txBody>
      </p:sp>
      <p:sp>
        <p:nvSpPr>
          <p:cNvPr id="1590" name="Google Shape;1590;p62"/>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591" name="Google Shape;1591;p62"/>
          <p:cNvGrpSpPr/>
          <p:nvPr/>
        </p:nvGrpSpPr>
        <p:grpSpPr>
          <a:xfrm>
            <a:off x="7889175" y="434725"/>
            <a:ext cx="1262400" cy="225000"/>
            <a:chOff x="7889175" y="434725"/>
            <a:chExt cx="1262400" cy="225000"/>
          </a:xfrm>
        </p:grpSpPr>
        <p:sp>
          <p:nvSpPr>
            <p:cNvPr id="1592" name="Google Shape;1592;p62"/>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593" name="Google Shape;1593;p62"/>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594" name="Google Shape;1594;p62"/>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595" name="Google Shape;1595;p62"/>
          <p:cNvPicPr preferRelativeResize="0"/>
          <p:nvPr/>
        </p:nvPicPr>
        <p:blipFill>
          <a:blip r:embed="rId6">
            <a:alphaModFix/>
          </a:blip>
          <a:stretch>
            <a:fillRect/>
          </a:stretch>
        </p:blipFill>
        <p:spPr>
          <a:xfrm>
            <a:off x="8422051" y="1105113"/>
            <a:ext cx="109728" cy="109728"/>
          </a:xfrm>
          <a:prstGeom prst="rect">
            <a:avLst/>
          </a:prstGeom>
          <a:noFill/>
          <a:ln>
            <a:noFill/>
          </a:ln>
        </p:spPr>
      </p:pic>
      <p:pic>
        <p:nvPicPr>
          <p:cNvPr id="1596" name="Google Shape;1596;p62"/>
          <p:cNvPicPr preferRelativeResize="0"/>
          <p:nvPr/>
        </p:nvPicPr>
        <p:blipFill>
          <a:blip r:embed="rId7">
            <a:alphaModFix/>
          </a:blip>
          <a:stretch>
            <a:fillRect/>
          </a:stretch>
        </p:blipFill>
        <p:spPr>
          <a:xfrm>
            <a:off x="7728912" y="1105128"/>
            <a:ext cx="109725" cy="109725"/>
          </a:xfrm>
          <a:prstGeom prst="rect">
            <a:avLst/>
          </a:prstGeom>
          <a:noFill/>
          <a:ln>
            <a:noFill/>
          </a:ln>
        </p:spPr>
      </p:pic>
      <p:sp>
        <p:nvSpPr>
          <p:cNvPr id="1597" name="Google Shape;1597;p62"/>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598" name="Google Shape;1598;p62"/>
          <p:cNvSpPr txBox="1"/>
          <p:nvPr/>
        </p:nvSpPr>
        <p:spPr>
          <a:xfrm>
            <a:off x="7369975" y="1544250"/>
            <a:ext cx="1262400" cy="165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Code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Code is a combination of Class abbreviation (auto-populated as soon as class is selected) followed by an auto increment number for that category and class</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Refer </a:t>
            </a:r>
            <a:r>
              <a:rPr lang="en" sz="700" u="sng">
                <a:solidFill>
                  <a:schemeClr val="hlink"/>
                </a:solidFill>
                <a:latin typeface="Roboto"/>
                <a:ea typeface="Roboto"/>
                <a:cs typeface="Roboto"/>
                <a:sym typeface="Roboto"/>
                <a:hlinkClick r:id="rId8"/>
              </a:rPr>
              <a:t>#140</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This field is non-editable</a:t>
            </a:r>
            <a:endParaRPr sz="700">
              <a:solidFill>
                <a:srgbClr val="FFFFFF"/>
              </a:solidFill>
              <a:latin typeface="Roboto"/>
              <a:ea typeface="Roboto"/>
              <a:cs typeface="Roboto"/>
              <a:sym typeface="Roboto"/>
            </a:endParaRPr>
          </a:p>
        </p:txBody>
      </p:sp>
      <p:cxnSp>
        <p:nvCxnSpPr>
          <p:cNvPr id="1599" name="Google Shape;1599;p62"/>
          <p:cNvCxnSpPr>
            <a:stCxn id="1600" idx="0"/>
            <a:endCxn id="1598" idx="1"/>
          </p:cNvCxnSpPr>
          <p:nvPr/>
        </p:nvCxnSpPr>
        <p:spPr>
          <a:xfrm>
            <a:off x="6216950" y="2273650"/>
            <a:ext cx="1152900" cy="97500"/>
          </a:xfrm>
          <a:prstGeom prst="bentConnector3">
            <a:avLst>
              <a:gd name="adj1" fmla="val 50005"/>
            </a:avLst>
          </a:prstGeom>
          <a:noFill/>
          <a:ln w="9525" cap="flat" cmpd="sng">
            <a:solidFill>
              <a:schemeClr val="accent2"/>
            </a:solidFill>
            <a:prstDash val="solid"/>
            <a:round/>
            <a:headEnd type="none" w="med" len="med"/>
            <a:tailEnd type="none" w="med" len="med"/>
          </a:ln>
        </p:spPr>
      </p:cxnSp>
      <p:sp>
        <p:nvSpPr>
          <p:cNvPr id="1601" name="Google Shape;1601;p62"/>
          <p:cNvSpPr/>
          <p:nvPr/>
        </p:nvSpPr>
        <p:spPr>
          <a:xfrm>
            <a:off x="4023350" y="2141359"/>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Dosage </a:t>
            </a:r>
            <a:r>
              <a:rPr lang="en" sz="700">
                <a:solidFill>
                  <a:srgbClr val="F44336"/>
                </a:solidFill>
                <a:latin typeface="Montserrat"/>
                <a:ea typeface="Montserrat"/>
                <a:cs typeface="Montserrat"/>
                <a:sym typeface="Montserrat"/>
              </a:rPr>
              <a:t>*          </a:t>
            </a:r>
            <a:r>
              <a:rPr lang="en" sz="700">
                <a:solidFill>
                  <a:schemeClr val="lt2"/>
                </a:solidFill>
                <a:latin typeface="Montserrat"/>
                <a:ea typeface="Montserrat"/>
                <a:cs typeface="Montserrat"/>
                <a:sym typeface="Montserrat"/>
              </a:rPr>
              <a:t>mg</a:t>
            </a:r>
            <a:endParaRPr sz="700">
              <a:solidFill>
                <a:schemeClr val="lt2"/>
              </a:solidFill>
              <a:latin typeface="Montserrat"/>
              <a:ea typeface="Montserrat"/>
              <a:cs typeface="Montserrat"/>
              <a:sym typeface="Montserrat"/>
            </a:endParaRPr>
          </a:p>
        </p:txBody>
      </p:sp>
      <p:sp>
        <p:nvSpPr>
          <p:cNvPr id="1602" name="Google Shape;1602;p62"/>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Generic name </a:t>
            </a:r>
            <a:r>
              <a:rPr lang="en" sz="700">
                <a:solidFill>
                  <a:srgbClr val="F44336"/>
                </a:solidFill>
                <a:latin typeface="Montserrat"/>
                <a:ea typeface="Montserrat"/>
                <a:cs typeface="Montserrat"/>
                <a:sym typeface="Montserrat"/>
              </a:rPr>
              <a:t>*</a:t>
            </a:r>
            <a:endParaRPr sz="700">
              <a:solidFill>
                <a:schemeClr val="lt2"/>
              </a:solidFill>
              <a:latin typeface="Montserrat"/>
              <a:ea typeface="Montserrat"/>
              <a:cs typeface="Montserrat"/>
              <a:sym typeface="Montserrat"/>
            </a:endParaRPr>
          </a:p>
        </p:txBody>
      </p:sp>
      <p:cxnSp>
        <p:nvCxnSpPr>
          <p:cNvPr id="1603" name="Google Shape;1603;p62"/>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1604" name="Google Shape;1604;p62"/>
          <p:cNvSpPr/>
          <p:nvPr/>
        </p:nvSpPr>
        <p:spPr>
          <a:xfrm>
            <a:off x="2039025" y="2524625"/>
            <a:ext cx="23430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cxnSp>
        <p:nvCxnSpPr>
          <p:cNvPr id="1605" name="Google Shape;1605;p62"/>
          <p:cNvCxnSpPr/>
          <p:nvPr/>
        </p:nvCxnSpPr>
        <p:spPr>
          <a:xfrm>
            <a:off x="2039025" y="2796525"/>
            <a:ext cx="2343000" cy="0"/>
          </a:xfrm>
          <a:prstGeom prst="straightConnector1">
            <a:avLst/>
          </a:prstGeom>
          <a:noFill/>
          <a:ln w="9525" cap="flat" cmpd="sng">
            <a:solidFill>
              <a:srgbClr val="B7B7B7"/>
            </a:solidFill>
            <a:prstDash val="solid"/>
            <a:round/>
            <a:headEnd type="none" w="med" len="med"/>
            <a:tailEnd type="none" w="med" len="med"/>
          </a:ln>
        </p:spPr>
      </p:cxnSp>
      <p:sp>
        <p:nvSpPr>
          <p:cNvPr id="1600" name="Google Shape;1600;p62"/>
          <p:cNvSpPr/>
          <p:nvPr/>
        </p:nvSpPr>
        <p:spPr>
          <a:xfrm>
            <a:off x="5166350" y="2139700"/>
            <a:ext cx="105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Code </a:t>
            </a:r>
            <a:endParaRPr sz="700">
              <a:solidFill>
                <a:schemeClr val="lt2"/>
              </a:solidFill>
              <a:latin typeface="Montserrat"/>
              <a:ea typeface="Montserrat"/>
              <a:cs typeface="Montserrat"/>
              <a:sym typeface="Montserrat"/>
            </a:endParaRPr>
          </a:p>
        </p:txBody>
      </p:sp>
      <p:cxnSp>
        <p:nvCxnSpPr>
          <p:cNvPr id="1606" name="Google Shape;1606;p62"/>
          <p:cNvCxnSpPr/>
          <p:nvPr/>
        </p:nvCxnSpPr>
        <p:spPr>
          <a:xfrm>
            <a:off x="4023350" y="2413256"/>
            <a:ext cx="990600" cy="0"/>
          </a:xfrm>
          <a:prstGeom prst="straightConnector1">
            <a:avLst/>
          </a:prstGeom>
          <a:noFill/>
          <a:ln w="9525" cap="flat" cmpd="sng">
            <a:solidFill>
              <a:srgbClr val="B7B7B7"/>
            </a:solidFill>
            <a:prstDash val="solid"/>
            <a:round/>
            <a:headEnd type="none" w="med" len="med"/>
            <a:tailEnd type="none" w="med" len="med"/>
          </a:ln>
        </p:spPr>
      </p:cxnSp>
      <p:sp>
        <p:nvSpPr>
          <p:cNvPr id="1607" name="Google Shape;1607;p62"/>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Medicine details</a:t>
            </a:r>
            <a:endParaRPr sz="600">
              <a:solidFill>
                <a:schemeClr val="accent1"/>
              </a:solidFill>
              <a:latin typeface="Montserrat Medium"/>
              <a:ea typeface="Montserrat Medium"/>
              <a:cs typeface="Montserrat Medium"/>
              <a:sym typeface="Montserrat Medium"/>
            </a:endParaRPr>
          </a:p>
        </p:txBody>
      </p:sp>
      <p:sp>
        <p:nvSpPr>
          <p:cNvPr id="1608" name="Google Shape;1608;p62"/>
          <p:cNvSpPr/>
          <p:nvPr/>
        </p:nvSpPr>
        <p:spPr>
          <a:xfrm>
            <a:off x="2039025" y="176480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Category </a:t>
            </a:r>
            <a:r>
              <a:rPr lang="en" sz="700">
                <a:solidFill>
                  <a:srgbClr val="F44336"/>
                </a:solidFill>
                <a:latin typeface="Montserrat"/>
                <a:ea typeface="Montserrat"/>
                <a:cs typeface="Montserrat"/>
                <a:sym typeface="Montserrat"/>
              </a:rPr>
              <a:t>*</a:t>
            </a:r>
            <a:endParaRPr sz="700">
              <a:solidFill>
                <a:srgbClr val="F44336"/>
              </a:solidFill>
              <a:latin typeface="Montserrat"/>
              <a:ea typeface="Montserrat"/>
              <a:cs typeface="Montserrat"/>
              <a:sym typeface="Montserrat"/>
            </a:endParaRPr>
          </a:p>
        </p:txBody>
      </p:sp>
      <p:cxnSp>
        <p:nvCxnSpPr>
          <p:cNvPr id="1609" name="Google Shape;1609;p62"/>
          <p:cNvCxnSpPr/>
          <p:nvPr/>
        </p:nvCxnSpPr>
        <p:spPr>
          <a:xfrm>
            <a:off x="2039025" y="2030804"/>
            <a:ext cx="1849200" cy="0"/>
          </a:xfrm>
          <a:prstGeom prst="straightConnector1">
            <a:avLst/>
          </a:prstGeom>
          <a:noFill/>
          <a:ln w="9525" cap="flat" cmpd="sng">
            <a:solidFill>
              <a:srgbClr val="B7B7B7"/>
            </a:solidFill>
            <a:prstDash val="solid"/>
            <a:round/>
            <a:headEnd type="none" w="med" len="med"/>
            <a:tailEnd type="none" w="med" len="med"/>
          </a:ln>
        </p:spPr>
      </p:cxnSp>
      <p:pic>
        <p:nvPicPr>
          <p:cNvPr id="1610" name="Google Shape;1610;p62"/>
          <p:cNvPicPr preferRelativeResize="0"/>
          <p:nvPr/>
        </p:nvPicPr>
        <p:blipFill>
          <a:blip r:embed="rId9">
            <a:alphaModFix/>
          </a:blip>
          <a:stretch>
            <a:fillRect/>
          </a:stretch>
        </p:blipFill>
        <p:spPr>
          <a:xfrm>
            <a:off x="3749040" y="1844519"/>
            <a:ext cx="109728" cy="109728"/>
          </a:xfrm>
          <a:prstGeom prst="rect">
            <a:avLst/>
          </a:prstGeom>
          <a:noFill/>
          <a:ln>
            <a:noFill/>
          </a:ln>
        </p:spPr>
      </p:pic>
      <p:sp>
        <p:nvSpPr>
          <p:cNvPr id="1611" name="Google Shape;1611;p62"/>
          <p:cNvSpPr/>
          <p:nvPr/>
        </p:nvSpPr>
        <p:spPr>
          <a:xfrm>
            <a:off x="4023353" y="1764800"/>
            <a:ext cx="13050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Class </a:t>
            </a:r>
            <a:r>
              <a:rPr lang="en" sz="7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p:txBody>
      </p:sp>
      <p:pic>
        <p:nvPicPr>
          <p:cNvPr id="1612" name="Google Shape;1612;p62"/>
          <p:cNvPicPr preferRelativeResize="0"/>
          <p:nvPr/>
        </p:nvPicPr>
        <p:blipFill>
          <a:blip r:embed="rId9">
            <a:alphaModFix/>
          </a:blip>
          <a:stretch>
            <a:fillRect/>
          </a:stretch>
        </p:blipFill>
        <p:spPr>
          <a:xfrm>
            <a:off x="5148072" y="1843882"/>
            <a:ext cx="109728" cy="109728"/>
          </a:xfrm>
          <a:prstGeom prst="rect">
            <a:avLst/>
          </a:prstGeom>
          <a:noFill/>
          <a:ln>
            <a:noFill/>
          </a:ln>
        </p:spPr>
      </p:pic>
      <p:cxnSp>
        <p:nvCxnSpPr>
          <p:cNvPr id="1613" name="Google Shape;1613;p62"/>
          <p:cNvCxnSpPr/>
          <p:nvPr/>
        </p:nvCxnSpPr>
        <p:spPr>
          <a:xfrm>
            <a:off x="4023353" y="2029976"/>
            <a:ext cx="1305000" cy="0"/>
          </a:xfrm>
          <a:prstGeom prst="straightConnector1">
            <a:avLst/>
          </a:prstGeom>
          <a:noFill/>
          <a:ln w="9525" cap="flat" cmpd="sng">
            <a:solidFill>
              <a:srgbClr val="B7B7B7"/>
            </a:solidFill>
            <a:prstDash val="solid"/>
            <a:round/>
            <a:headEnd type="none" w="med" len="med"/>
            <a:tailEnd type="none" w="med" len="med"/>
          </a:ln>
        </p:spPr>
      </p:cxnSp>
      <p:sp>
        <p:nvSpPr>
          <p:cNvPr id="1614" name="Google Shape;1614;p62"/>
          <p:cNvSpPr/>
          <p:nvPr/>
        </p:nvSpPr>
        <p:spPr>
          <a:xfrm>
            <a:off x="4831080" y="2926080"/>
            <a:ext cx="987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Duration </a:t>
            </a:r>
            <a:r>
              <a:rPr lang="en" sz="700">
                <a:solidFill>
                  <a:srgbClr val="F44336"/>
                </a:solidFill>
                <a:latin typeface="Montserrat"/>
                <a:ea typeface="Montserrat"/>
                <a:cs typeface="Montserrat"/>
                <a:sym typeface="Montserrat"/>
              </a:rPr>
              <a:t>*</a:t>
            </a:r>
            <a:endParaRPr sz="700">
              <a:solidFill>
                <a:schemeClr val="lt2"/>
              </a:solidFill>
              <a:latin typeface="Montserrat"/>
              <a:ea typeface="Montserrat"/>
              <a:cs typeface="Montserrat"/>
              <a:sym typeface="Montserrat"/>
            </a:endParaRPr>
          </a:p>
        </p:txBody>
      </p:sp>
      <p:sp>
        <p:nvSpPr>
          <p:cNvPr id="1615" name="Google Shape;1615;p62"/>
          <p:cNvSpPr/>
          <p:nvPr/>
        </p:nvSpPr>
        <p:spPr>
          <a:xfrm>
            <a:off x="2039025" y="2926075"/>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Quantity per dose </a:t>
            </a:r>
            <a:r>
              <a:rPr lang="en" sz="700">
                <a:solidFill>
                  <a:srgbClr val="F44336"/>
                </a:solidFill>
                <a:latin typeface="Montserrat"/>
                <a:ea typeface="Montserrat"/>
                <a:cs typeface="Montserrat"/>
                <a:sym typeface="Montserrat"/>
              </a:rPr>
              <a:t>*</a:t>
            </a:r>
            <a:endParaRPr sz="700">
              <a:solidFill>
                <a:schemeClr val="lt2"/>
              </a:solidFill>
              <a:latin typeface="Montserrat"/>
              <a:ea typeface="Montserrat"/>
              <a:cs typeface="Montserrat"/>
              <a:sym typeface="Montserrat"/>
            </a:endParaRPr>
          </a:p>
        </p:txBody>
      </p:sp>
      <p:cxnSp>
        <p:nvCxnSpPr>
          <p:cNvPr id="1616" name="Google Shape;1616;p62"/>
          <p:cNvCxnSpPr/>
          <p:nvPr/>
        </p:nvCxnSpPr>
        <p:spPr>
          <a:xfrm>
            <a:off x="2039025" y="3197975"/>
            <a:ext cx="1262400" cy="0"/>
          </a:xfrm>
          <a:prstGeom prst="straightConnector1">
            <a:avLst/>
          </a:prstGeom>
          <a:noFill/>
          <a:ln w="9525" cap="flat" cmpd="sng">
            <a:solidFill>
              <a:srgbClr val="B7B7B7"/>
            </a:solidFill>
            <a:prstDash val="solid"/>
            <a:round/>
            <a:headEnd type="none" w="med" len="med"/>
            <a:tailEnd type="none" w="med" len="med"/>
          </a:ln>
        </p:spPr>
      </p:cxnSp>
      <p:cxnSp>
        <p:nvCxnSpPr>
          <p:cNvPr id="1617" name="Google Shape;1617;p62"/>
          <p:cNvCxnSpPr/>
          <p:nvPr/>
        </p:nvCxnSpPr>
        <p:spPr>
          <a:xfrm>
            <a:off x="4831080" y="3197977"/>
            <a:ext cx="987600" cy="0"/>
          </a:xfrm>
          <a:prstGeom prst="straightConnector1">
            <a:avLst/>
          </a:prstGeom>
          <a:noFill/>
          <a:ln w="9525" cap="flat" cmpd="sng">
            <a:solidFill>
              <a:srgbClr val="B7B7B7"/>
            </a:solidFill>
            <a:prstDash val="solid"/>
            <a:round/>
            <a:headEnd type="none" w="med" len="med"/>
            <a:tailEnd type="none" w="med" len="med"/>
          </a:ln>
        </p:spPr>
      </p:cxnSp>
      <p:sp>
        <p:nvSpPr>
          <p:cNvPr id="1618" name="Google Shape;1618;p62"/>
          <p:cNvSpPr/>
          <p:nvPr/>
        </p:nvSpPr>
        <p:spPr>
          <a:xfrm>
            <a:off x="3459480" y="2924075"/>
            <a:ext cx="12273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Doses per day </a:t>
            </a:r>
            <a:r>
              <a:rPr lang="en" sz="700">
                <a:solidFill>
                  <a:srgbClr val="F44336"/>
                </a:solidFill>
                <a:latin typeface="Montserrat"/>
                <a:ea typeface="Montserrat"/>
                <a:cs typeface="Montserrat"/>
                <a:sym typeface="Montserrat"/>
              </a:rPr>
              <a:t>*</a:t>
            </a:r>
            <a:endParaRPr sz="700">
              <a:solidFill>
                <a:schemeClr val="lt2"/>
              </a:solidFill>
              <a:latin typeface="Montserrat"/>
              <a:ea typeface="Montserrat"/>
              <a:cs typeface="Montserrat"/>
              <a:sym typeface="Montserrat"/>
            </a:endParaRPr>
          </a:p>
        </p:txBody>
      </p:sp>
      <p:cxnSp>
        <p:nvCxnSpPr>
          <p:cNvPr id="1619" name="Google Shape;1619;p62"/>
          <p:cNvCxnSpPr/>
          <p:nvPr/>
        </p:nvCxnSpPr>
        <p:spPr>
          <a:xfrm>
            <a:off x="3459480" y="3195975"/>
            <a:ext cx="1227300" cy="0"/>
          </a:xfrm>
          <a:prstGeom prst="straightConnector1">
            <a:avLst/>
          </a:prstGeom>
          <a:noFill/>
          <a:ln w="9525" cap="flat" cmpd="sng">
            <a:solidFill>
              <a:srgbClr val="B7B7B7"/>
            </a:solidFill>
            <a:prstDash val="solid"/>
            <a:round/>
            <a:headEnd type="none" w="med" len="med"/>
            <a:tailEnd type="none" w="med" len="med"/>
          </a:ln>
        </p:spPr>
      </p:cxnSp>
      <p:pic>
        <p:nvPicPr>
          <p:cNvPr id="1620" name="Google Shape;1620;p62"/>
          <p:cNvPicPr preferRelativeResize="0"/>
          <p:nvPr/>
        </p:nvPicPr>
        <p:blipFill>
          <a:blip r:embed="rId9">
            <a:alphaModFix/>
          </a:blip>
          <a:stretch>
            <a:fillRect/>
          </a:stretch>
        </p:blipFill>
        <p:spPr>
          <a:xfrm>
            <a:off x="3108960" y="2999232"/>
            <a:ext cx="109728" cy="109728"/>
          </a:xfrm>
          <a:prstGeom prst="rect">
            <a:avLst/>
          </a:prstGeom>
          <a:noFill/>
          <a:ln>
            <a:noFill/>
          </a:ln>
        </p:spPr>
      </p:pic>
      <p:pic>
        <p:nvPicPr>
          <p:cNvPr id="1621" name="Google Shape;1621;p62"/>
          <p:cNvPicPr preferRelativeResize="0"/>
          <p:nvPr/>
        </p:nvPicPr>
        <p:blipFill>
          <a:blip r:embed="rId9">
            <a:alphaModFix/>
          </a:blip>
          <a:stretch>
            <a:fillRect/>
          </a:stretch>
        </p:blipFill>
        <p:spPr>
          <a:xfrm>
            <a:off x="4539517" y="3003169"/>
            <a:ext cx="109728" cy="109728"/>
          </a:xfrm>
          <a:prstGeom prst="rect">
            <a:avLst/>
          </a:prstGeom>
          <a:noFill/>
          <a:ln>
            <a:noFill/>
          </a:ln>
        </p:spPr>
      </p:pic>
      <p:sp>
        <p:nvSpPr>
          <p:cNvPr id="1622" name="Google Shape;1622;p62"/>
          <p:cNvSpPr/>
          <p:nvPr/>
        </p:nvSpPr>
        <p:spPr>
          <a:xfrm>
            <a:off x="2039025" y="3328875"/>
            <a:ext cx="34749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Comments</a:t>
            </a:r>
            <a:endParaRPr sz="700">
              <a:solidFill>
                <a:schemeClr val="lt2"/>
              </a:solidFill>
              <a:latin typeface="Montserrat"/>
              <a:ea typeface="Montserrat"/>
              <a:cs typeface="Montserrat"/>
              <a:sym typeface="Montserrat"/>
            </a:endParaRPr>
          </a:p>
        </p:txBody>
      </p:sp>
      <p:cxnSp>
        <p:nvCxnSpPr>
          <p:cNvPr id="1623" name="Google Shape;1623;p62"/>
          <p:cNvCxnSpPr/>
          <p:nvPr/>
        </p:nvCxnSpPr>
        <p:spPr>
          <a:xfrm>
            <a:off x="2039025" y="3600775"/>
            <a:ext cx="3474900" cy="0"/>
          </a:xfrm>
          <a:prstGeom prst="straightConnector1">
            <a:avLst/>
          </a:prstGeom>
          <a:noFill/>
          <a:ln w="9525" cap="flat" cmpd="sng">
            <a:solidFill>
              <a:srgbClr val="B7B7B7"/>
            </a:solidFill>
            <a:prstDash val="solid"/>
            <a:round/>
            <a:headEnd type="none" w="med" len="med"/>
            <a:tailEnd type="none" w="med" len="med"/>
          </a:ln>
        </p:spPr>
      </p:cxnSp>
      <p:sp>
        <p:nvSpPr>
          <p:cNvPr id="1624" name="Google Shape;1624;p62"/>
          <p:cNvSpPr txBox="1"/>
          <p:nvPr/>
        </p:nvSpPr>
        <p:spPr>
          <a:xfrm>
            <a:off x="196575" y="3360338"/>
            <a:ext cx="1051500" cy="46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Dropdown options:</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1, 2, 3, 4, 5, 6</a:t>
            </a:r>
            <a:endParaRPr sz="700">
              <a:solidFill>
                <a:srgbClr val="FFFFFF"/>
              </a:solidFill>
              <a:latin typeface="Roboto"/>
              <a:ea typeface="Roboto"/>
              <a:cs typeface="Roboto"/>
              <a:sym typeface="Roboto"/>
            </a:endParaRPr>
          </a:p>
        </p:txBody>
      </p:sp>
      <p:sp>
        <p:nvSpPr>
          <p:cNvPr id="1625" name="Google Shape;1625;p62"/>
          <p:cNvSpPr txBox="1"/>
          <p:nvPr/>
        </p:nvSpPr>
        <p:spPr>
          <a:xfrm>
            <a:off x="168063" y="4528825"/>
            <a:ext cx="1131600" cy="320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duration - 365 days</a:t>
            </a:r>
            <a:endParaRPr sz="700">
              <a:solidFill>
                <a:srgbClr val="FFFFFF"/>
              </a:solidFill>
              <a:latin typeface="Roboto"/>
              <a:ea typeface="Roboto"/>
              <a:cs typeface="Roboto"/>
              <a:sym typeface="Roboto"/>
            </a:endParaRPr>
          </a:p>
        </p:txBody>
      </p:sp>
      <p:cxnSp>
        <p:nvCxnSpPr>
          <p:cNvPr id="1626" name="Google Shape;1626;p62"/>
          <p:cNvCxnSpPr>
            <a:stCxn id="1614" idx="0"/>
            <a:endCxn id="1625" idx="3"/>
          </p:cNvCxnSpPr>
          <p:nvPr/>
        </p:nvCxnSpPr>
        <p:spPr>
          <a:xfrm flipH="1">
            <a:off x="1299780" y="3060030"/>
            <a:ext cx="4518900" cy="1629000"/>
          </a:xfrm>
          <a:prstGeom prst="bentConnector3">
            <a:avLst>
              <a:gd name="adj1" fmla="val -5270"/>
            </a:avLst>
          </a:prstGeom>
          <a:noFill/>
          <a:ln w="9525" cap="flat" cmpd="sng">
            <a:solidFill>
              <a:schemeClr val="accent2"/>
            </a:solidFill>
            <a:prstDash val="solid"/>
            <a:round/>
            <a:headEnd type="none" w="med" len="med"/>
            <a:tailEnd type="none" w="med" len="med"/>
          </a:ln>
        </p:spPr>
      </p:cxnSp>
      <p:cxnSp>
        <p:nvCxnSpPr>
          <p:cNvPr id="1627" name="Google Shape;1627;p62"/>
          <p:cNvCxnSpPr>
            <a:stCxn id="1618" idx="1"/>
            <a:endCxn id="1624" idx="0"/>
          </p:cNvCxnSpPr>
          <p:nvPr/>
        </p:nvCxnSpPr>
        <p:spPr>
          <a:xfrm rot="5400000">
            <a:off x="2313630" y="1600775"/>
            <a:ext cx="168300" cy="3350700"/>
          </a:xfrm>
          <a:prstGeom prst="bentConnector3">
            <a:avLst>
              <a:gd name="adj1" fmla="val 50021"/>
            </a:avLst>
          </a:prstGeom>
          <a:noFill/>
          <a:ln w="9525" cap="flat" cmpd="sng">
            <a:solidFill>
              <a:schemeClr val="accent2"/>
            </a:solidFill>
            <a:prstDash val="solid"/>
            <a:round/>
            <a:headEnd type="none" w="med" len="med"/>
            <a:tailEnd type="none" w="med" len="med"/>
          </a:ln>
        </p:spPr>
      </p:cxnSp>
      <p:sp>
        <p:nvSpPr>
          <p:cNvPr id="1628" name="Google Shape;1628;p62"/>
          <p:cNvSpPr txBox="1"/>
          <p:nvPr/>
        </p:nvSpPr>
        <p:spPr>
          <a:xfrm>
            <a:off x="197025" y="2634375"/>
            <a:ext cx="1050600" cy="51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Dropdown options:</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0.5, 1, 1.5, 2, 2.5,  3, 3.5, 4, 4.5,  5,</a:t>
            </a:r>
            <a:endParaRPr sz="700">
              <a:solidFill>
                <a:srgbClr val="FFFFFF"/>
              </a:solidFill>
              <a:latin typeface="Roboto"/>
              <a:ea typeface="Roboto"/>
              <a:cs typeface="Roboto"/>
              <a:sym typeface="Roboto"/>
            </a:endParaRPr>
          </a:p>
        </p:txBody>
      </p:sp>
      <p:cxnSp>
        <p:nvCxnSpPr>
          <p:cNvPr id="1629" name="Google Shape;1629;p62"/>
          <p:cNvCxnSpPr>
            <a:stCxn id="1615" idx="2"/>
            <a:endCxn id="1628" idx="3"/>
          </p:cNvCxnSpPr>
          <p:nvPr/>
        </p:nvCxnSpPr>
        <p:spPr>
          <a:xfrm rot="10800000">
            <a:off x="1247625" y="2891125"/>
            <a:ext cx="791400" cy="1689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1630" name="Google Shape;1630;p62"/>
          <p:cNvSpPr txBox="1"/>
          <p:nvPr/>
        </p:nvSpPr>
        <p:spPr>
          <a:xfrm>
            <a:off x="3284400" y="1009425"/>
            <a:ext cx="7878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Pre-defined list</a:t>
            </a:r>
            <a:endParaRPr sz="700">
              <a:solidFill>
                <a:srgbClr val="FFFFFF"/>
              </a:solidFill>
              <a:latin typeface="Roboto"/>
              <a:ea typeface="Roboto"/>
              <a:cs typeface="Roboto"/>
              <a:sym typeface="Roboto"/>
            </a:endParaRPr>
          </a:p>
        </p:txBody>
      </p:sp>
      <p:cxnSp>
        <p:nvCxnSpPr>
          <p:cNvPr id="1631" name="Google Shape;1631;p62"/>
          <p:cNvCxnSpPr>
            <a:stCxn id="1611" idx="3"/>
            <a:endCxn id="1630" idx="2"/>
          </p:cNvCxnSpPr>
          <p:nvPr/>
        </p:nvCxnSpPr>
        <p:spPr>
          <a:xfrm rot="5400000" flipH="1">
            <a:off x="3968303" y="1057250"/>
            <a:ext cx="417600" cy="997500"/>
          </a:xfrm>
          <a:prstGeom prst="bentConnector3">
            <a:avLst>
              <a:gd name="adj1" fmla="val 49997"/>
            </a:avLst>
          </a:prstGeom>
          <a:noFill/>
          <a:ln w="9525" cap="flat" cmpd="sng">
            <a:solidFill>
              <a:schemeClr val="accent2"/>
            </a:solidFill>
            <a:prstDash val="solid"/>
            <a:round/>
            <a:headEnd type="none" w="med" len="med"/>
            <a:tailEnd type="none" w="med" len="med"/>
          </a:ln>
        </p:spPr>
      </p:cxnSp>
      <p:cxnSp>
        <p:nvCxnSpPr>
          <p:cNvPr id="1632" name="Google Shape;1632;p62"/>
          <p:cNvCxnSpPr>
            <a:stCxn id="1608" idx="3"/>
            <a:endCxn id="1630" idx="2"/>
          </p:cNvCxnSpPr>
          <p:nvPr/>
        </p:nvCxnSpPr>
        <p:spPr>
          <a:xfrm rot="-5400000">
            <a:off x="3112125" y="1198700"/>
            <a:ext cx="417600" cy="714600"/>
          </a:xfrm>
          <a:prstGeom prst="bentConnector3">
            <a:avLst>
              <a:gd name="adj1" fmla="val 49997"/>
            </a:avLst>
          </a:prstGeom>
          <a:noFill/>
          <a:ln w="9525" cap="flat" cmpd="sng">
            <a:solidFill>
              <a:schemeClr val="accent2"/>
            </a:solidFill>
            <a:prstDash val="solid"/>
            <a:round/>
            <a:headEnd type="none" w="med" len="med"/>
            <a:tailEnd type="none" w="med" len="med"/>
          </a:ln>
        </p:spPr>
      </p:cxnSp>
      <p:sp>
        <p:nvSpPr>
          <p:cNvPr id="1633" name="Google Shape;1633;p62"/>
          <p:cNvSpPr txBox="1"/>
          <p:nvPr/>
        </p:nvSpPr>
        <p:spPr>
          <a:xfrm>
            <a:off x="162075" y="1664200"/>
            <a:ext cx="1120500" cy="51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Type = Alphanumeric</a:t>
            </a:r>
            <a:endParaRPr sz="700">
              <a:solidFill>
                <a:srgbClr val="FFFFFF"/>
              </a:solidFill>
              <a:latin typeface="Roboto"/>
              <a:ea typeface="Roboto"/>
              <a:cs typeface="Roboto"/>
              <a:sym typeface="Roboto"/>
            </a:endParaRPr>
          </a:p>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Max length = 50 chars</a:t>
            </a:r>
            <a:endParaRPr sz="700">
              <a:solidFill>
                <a:srgbClr val="FFFFFF"/>
              </a:solidFill>
              <a:latin typeface="Roboto"/>
              <a:ea typeface="Roboto"/>
              <a:cs typeface="Roboto"/>
              <a:sym typeface="Roboto"/>
            </a:endParaRPr>
          </a:p>
        </p:txBody>
      </p:sp>
      <p:cxnSp>
        <p:nvCxnSpPr>
          <p:cNvPr id="1634" name="Google Shape;1634;p62"/>
          <p:cNvCxnSpPr>
            <a:stCxn id="1602" idx="2"/>
            <a:endCxn id="1633" idx="3"/>
          </p:cNvCxnSpPr>
          <p:nvPr/>
        </p:nvCxnSpPr>
        <p:spPr>
          <a:xfrm rot="10800000">
            <a:off x="1282725" y="1920884"/>
            <a:ext cx="756300" cy="356700"/>
          </a:xfrm>
          <a:prstGeom prst="bentConnector3">
            <a:avLst>
              <a:gd name="adj1" fmla="val 50011"/>
            </a:avLst>
          </a:prstGeom>
          <a:noFill/>
          <a:ln w="9525" cap="flat" cmpd="sng">
            <a:solidFill>
              <a:schemeClr val="accent2"/>
            </a:solidFill>
            <a:prstDash val="solid"/>
            <a:round/>
            <a:headEnd type="none" w="med" len="med"/>
            <a:tailEnd type="none" w="med" len="med"/>
          </a:ln>
        </p:spPr>
      </p:cxnSp>
      <p:sp>
        <p:nvSpPr>
          <p:cNvPr id="1635" name="Google Shape;1635;p62"/>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636" name="Google Shape;1636;p62"/>
          <p:cNvSpPr/>
          <p:nvPr/>
        </p:nvSpPr>
        <p:spPr>
          <a:xfrm>
            <a:off x="189700" y="1005112"/>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637" name="Google Shape;1637;p62"/>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638" name="Google Shape;1638;p62"/>
          <p:cNvPicPr preferRelativeResize="0"/>
          <p:nvPr/>
        </p:nvPicPr>
        <p:blipFill>
          <a:blip r:embed="rId10">
            <a:alphaModFix/>
          </a:blip>
          <a:stretch>
            <a:fillRect/>
          </a:stretch>
        </p:blipFill>
        <p:spPr>
          <a:xfrm>
            <a:off x="79975" y="841175"/>
            <a:ext cx="109728" cy="109728"/>
          </a:xfrm>
          <a:prstGeom prst="rect">
            <a:avLst/>
          </a:prstGeom>
          <a:noFill/>
          <a:ln>
            <a:noFill/>
          </a:ln>
        </p:spPr>
      </p:pic>
      <p:sp>
        <p:nvSpPr>
          <p:cNvPr id="1639" name="Google Shape;1639;p62"/>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640" name="Google Shape;1640;p62"/>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Examinations &amp; tests</a:t>
            </a:r>
            <a:endParaRPr sz="600">
              <a:solidFill>
                <a:schemeClr val="dk2"/>
              </a:solidFill>
              <a:latin typeface="Montserrat Medium"/>
              <a:ea typeface="Montserrat Medium"/>
              <a:cs typeface="Montserrat Medium"/>
              <a:sym typeface="Montserrat Medium"/>
            </a:endParaRPr>
          </a:p>
        </p:txBody>
      </p:sp>
      <p:sp>
        <p:nvSpPr>
          <p:cNvPr id="1641" name="Google Shape;1641;p62"/>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pic>
        <p:nvPicPr>
          <p:cNvPr id="1642" name="Google Shape;1642;p62"/>
          <p:cNvPicPr preferRelativeResize="0"/>
          <p:nvPr/>
        </p:nvPicPr>
        <p:blipFill>
          <a:blip r:embed="rId11">
            <a:alphaModFix/>
          </a:blip>
          <a:stretch>
            <a:fillRect/>
          </a:stretch>
        </p:blipFill>
        <p:spPr>
          <a:xfrm>
            <a:off x="1892808" y="1060704"/>
            <a:ext cx="192024" cy="192024"/>
          </a:xfrm>
          <a:prstGeom prst="rect">
            <a:avLst/>
          </a:prstGeom>
          <a:noFill/>
          <a:ln>
            <a:noFill/>
          </a:ln>
        </p:spPr>
      </p:pic>
      <p:sp>
        <p:nvSpPr>
          <p:cNvPr id="1643" name="Google Shape;1643;p62"/>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36 Updated on Aug 06 , 2020</a:t>
            </a:r>
            <a:endParaRPr>
              <a:solidFill>
                <a:srgbClr val="FFFFFF"/>
              </a:solidFill>
            </a:endParaRPr>
          </a:p>
        </p:txBody>
      </p:sp>
      <p:sp>
        <p:nvSpPr>
          <p:cNvPr id="1644" name="Google Shape;1644;p62"/>
          <p:cNvSpPr/>
          <p:nvPr/>
        </p:nvSpPr>
        <p:spPr>
          <a:xfrm>
            <a:off x="5471150" y="1764800"/>
            <a:ext cx="14169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Class abbreviation </a:t>
            </a:r>
            <a:endParaRPr sz="500">
              <a:solidFill>
                <a:schemeClr val="lt2"/>
              </a:solidFill>
              <a:latin typeface="Montserrat"/>
              <a:ea typeface="Montserrat"/>
              <a:cs typeface="Montserrat"/>
              <a:sym typeface="Montserrat"/>
            </a:endParaRPr>
          </a:p>
        </p:txBody>
      </p:sp>
      <p:sp>
        <p:nvSpPr>
          <p:cNvPr id="1645" name="Google Shape;1645;p62"/>
          <p:cNvSpPr txBox="1"/>
          <p:nvPr/>
        </p:nvSpPr>
        <p:spPr>
          <a:xfrm>
            <a:off x="4539525" y="502650"/>
            <a:ext cx="1082700" cy="46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Type = Numeric</a:t>
            </a:r>
            <a:endParaRPr sz="700">
              <a:solidFill>
                <a:srgbClr val="FFFFFF"/>
              </a:solidFill>
              <a:latin typeface="Roboto"/>
              <a:ea typeface="Roboto"/>
              <a:cs typeface="Roboto"/>
              <a:sym typeface="Roboto"/>
            </a:endParaRPr>
          </a:p>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Max length = 10 chars</a:t>
            </a:r>
            <a:endParaRPr sz="700">
              <a:solidFill>
                <a:srgbClr val="FFFFFF"/>
              </a:solidFill>
              <a:latin typeface="Roboto"/>
              <a:ea typeface="Roboto"/>
              <a:cs typeface="Roboto"/>
              <a:sym typeface="Roboto"/>
            </a:endParaRPr>
          </a:p>
        </p:txBody>
      </p:sp>
      <p:cxnSp>
        <p:nvCxnSpPr>
          <p:cNvPr id="1646" name="Google Shape;1646;p62"/>
          <p:cNvCxnSpPr>
            <a:stCxn id="1645" idx="2"/>
            <a:endCxn id="1601" idx="0"/>
          </p:cNvCxnSpPr>
          <p:nvPr/>
        </p:nvCxnSpPr>
        <p:spPr>
          <a:xfrm rot="5400000">
            <a:off x="4395075" y="1589550"/>
            <a:ext cx="1304700" cy="66900"/>
          </a:xfrm>
          <a:prstGeom prst="bentConnector2">
            <a:avLst/>
          </a:prstGeom>
          <a:noFill/>
          <a:ln w="9525" cap="flat" cmpd="sng">
            <a:solidFill>
              <a:schemeClr val="accent2"/>
            </a:solidFill>
            <a:prstDash val="solid"/>
            <a:round/>
            <a:headEnd type="none" w="med" len="med"/>
            <a:tailEnd type="none" w="med" len="med"/>
          </a:ln>
        </p:spPr>
      </p:cxnSp>
      <p:sp>
        <p:nvSpPr>
          <p:cNvPr id="1647" name="Google Shape;1647;p62"/>
          <p:cNvSpPr txBox="1"/>
          <p:nvPr/>
        </p:nvSpPr>
        <p:spPr>
          <a:xfrm>
            <a:off x="173625" y="3916100"/>
            <a:ext cx="1120500" cy="51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Free text field </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200 chars</a:t>
            </a:r>
            <a:endParaRPr sz="700">
              <a:solidFill>
                <a:srgbClr val="FFFFFF"/>
              </a:solidFill>
              <a:latin typeface="Roboto"/>
              <a:ea typeface="Roboto"/>
              <a:cs typeface="Roboto"/>
              <a:sym typeface="Roboto"/>
            </a:endParaRPr>
          </a:p>
        </p:txBody>
      </p:sp>
      <p:cxnSp>
        <p:nvCxnSpPr>
          <p:cNvPr id="1648" name="Google Shape;1648;p62"/>
          <p:cNvCxnSpPr>
            <a:stCxn id="1647" idx="3"/>
            <a:endCxn id="1622" idx="2"/>
          </p:cNvCxnSpPr>
          <p:nvPr/>
        </p:nvCxnSpPr>
        <p:spPr>
          <a:xfrm rot="10800000" flipH="1">
            <a:off x="1294125" y="3462800"/>
            <a:ext cx="744900" cy="710100"/>
          </a:xfrm>
          <a:prstGeom prst="bentConnector3">
            <a:avLst>
              <a:gd name="adj1" fmla="val 49998"/>
            </a:avLst>
          </a:prstGeom>
          <a:noFill/>
          <a:ln w="9525" cap="flat" cmpd="sng">
            <a:solidFill>
              <a:schemeClr val="accent2"/>
            </a:solidFill>
            <a:prstDash val="solid"/>
            <a:round/>
            <a:headEnd type="none" w="med" len="med"/>
            <a:tailEnd type="none" w="med" len="med"/>
          </a:ln>
        </p:spPr>
      </p:cxnSp>
      <p:sp>
        <p:nvSpPr>
          <p:cNvPr id="1649" name="Google Shape;1649;p62"/>
          <p:cNvSpPr txBox="1"/>
          <p:nvPr/>
        </p:nvSpPr>
        <p:spPr>
          <a:xfrm>
            <a:off x="5764925" y="345825"/>
            <a:ext cx="1012500" cy="525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Auto-populated once a class is selected and is non-editable</a:t>
            </a:r>
            <a:endParaRPr sz="700">
              <a:solidFill>
                <a:srgbClr val="FFFFFF"/>
              </a:solidFill>
              <a:latin typeface="Roboto"/>
              <a:ea typeface="Roboto"/>
              <a:cs typeface="Roboto"/>
              <a:sym typeface="Roboto"/>
            </a:endParaRPr>
          </a:p>
        </p:txBody>
      </p:sp>
      <p:cxnSp>
        <p:nvCxnSpPr>
          <p:cNvPr id="1650" name="Google Shape;1650;p62"/>
          <p:cNvCxnSpPr>
            <a:stCxn id="1649" idx="2"/>
            <a:endCxn id="1644" idx="3"/>
          </p:cNvCxnSpPr>
          <p:nvPr/>
        </p:nvCxnSpPr>
        <p:spPr>
          <a:xfrm rot="5400000">
            <a:off x="5778725" y="1272375"/>
            <a:ext cx="893400" cy="91500"/>
          </a:xfrm>
          <a:prstGeom prst="bentConnector3">
            <a:avLst>
              <a:gd name="adj1" fmla="val 49999"/>
            </a:avLst>
          </a:prstGeom>
          <a:noFill/>
          <a:ln w="9525" cap="flat" cmpd="sng">
            <a:solidFill>
              <a:schemeClr val="accent2"/>
            </a:solidFill>
            <a:prstDash val="solid"/>
            <a:round/>
            <a:headEnd type="none" w="med" len="med"/>
            <a:tailEnd type="none" w="med" len="med"/>
          </a:ln>
        </p:spPr>
      </p:cxnSp>
      <p:cxnSp>
        <p:nvCxnSpPr>
          <p:cNvPr id="1651" name="Google Shape;1651;p62"/>
          <p:cNvCxnSpPr>
            <a:stCxn id="1604" idx="2"/>
            <a:endCxn id="1652" idx="3"/>
          </p:cNvCxnSpPr>
          <p:nvPr/>
        </p:nvCxnSpPr>
        <p:spPr>
          <a:xfrm rot="10800000">
            <a:off x="1294125" y="2412575"/>
            <a:ext cx="744900" cy="246000"/>
          </a:xfrm>
          <a:prstGeom prst="bentConnector3">
            <a:avLst>
              <a:gd name="adj1" fmla="val 50001"/>
            </a:avLst>
          </a:prstGeom>
          <a:noFill/>
          <a:ln w="9525" cap="flat" cmpd="sng">
            <a:solidFill>
              <a:schemeClr val="accent2"/>
            </a:solidFill>
            <a:prstDash val="solid"/>
            <a:round/>
            <a:headEnd type="none" w="med" len="med"/>
            <a:tailEnd type="none" w="med" len="med"/>
          </a:ln>
        </p:spPr>
      </p:cxnSp>
      <p:sp>
        <p:nvSpPr>
          <p:cNvPr id="1652" name="Google Shape;1652;p62"/>
          <p:cNvSpPr txBox="1"/>
          <p:nvPr/>
        </p:nvSpPr>
        <p:spPr>
          <a:xfrm>
            <a:off x="173625" y="2278575"/>
            <a:ext cx="1120500" cy="26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50 chars</a:t>
            </a:r>
            <a:endParaRPr sz="700">
              <a:solidFill>
                <a:srgbClr val="FFFFFF"/>
              </a:solidFill>
              <a:latin typeface="Roboto"/>
              <a:ea typeface="Roboto"/>
              <a:cs typeface="Roboto"/>
              <a:sym typeface="Roboto"/>
            </a:endParaRPr>
          </a:p>
        </p:txBody>
      </p:sp>
      <p:pic>
        <p:nvPicPr>
          <p:cNvPr id="1653" name="Google Shape;1653;p62"/>
          <p:cNvPicPr preferRelativeResize="0"/>
          <p:nvPr/>
        </p:nvPicPr>
        <p:blipFill>
          <a:blip r:embed="rId12">
            <a:alphaModFix/>
          </a:blip>
          <a:stretch>
            <a:fillRect/>
          </a:stretch>
        </p:blipFill>
        <p:spPr>
          <a:xfrm>
            <a:off x="68750" y="447275"/>
            <a:ext cx="191400" cy="19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57"/>
        <p:cNvGrpSpPr/>
        <p:nvPr/>
      </p:nvGrpSpPr>
      <p:grpSpPr>
        <a:xfrm>
          <a:off x="0" y="0"/>
          <a:ext cx="0" cy="0"/>
          <a:chOff x="0" y="0"/>
          <a:chExt cx="0" cy="0"/>
        </a:xfrm>
      </p:grpSpPr>
      <p:sp>
        <p:nvSpPr>
          <p:cNvPr id="1658" name="Google Shape;1658;p63"/>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9" name="Google Shape;1659;p63"/>
          <p:cNvSpPr/>
          <p:nvPr/>
        </p:nvSpPr>
        <p:spPr>
          <a:xfrm>
            <a:off x="1911100" y="1494500"/>
            <a:ext cx="6992400" cy="33240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661" name="Google Shape;1661;p63"/>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3" name="Google Shape;1663;p63"/>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64" name="Google Shape;1664;p63"/>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665" name="Google Shape;1665;p63"/>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667" name="Google Shape;1667;p63"/>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668" name="Google Shape;1668;p63"/>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669" name="Google Shape;1669;p63"/>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txBox="1">
            <a:spLocks noGrp="1"/>
          </p:cNvSpPr>
          <p:nvPr>
            <p:ph type="title" idx="4294967295"/>
          </p:nvPr>
        </p:nvSpPr>
        <p:spPr>
          <a:xfrm>
            <a:off x="189700" y="4957375"/>
            <a:ext cx="8064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Create medicine : filled text fields  </a:t>
            </a:r>
            <a:endParaRPr sz="800"/>
          </a:p>
        </p:txBody>
      </p:sp>
      <p:pic>
        <p:nvPicPr>
          <p:cNvPr id="1671" name="Google Shape;1671;p63"/>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672" name="Google Shape;1672;p63"/>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Create medicine</a:t>
            </a:r>
            <a:endParaRPr sz="900">
              <a:solidFill>
                <a:schemeClr val="lt1"/>
              </a:solidFill>
              <a:latin typeface="Montserrat Medium"/>
              <a:ea typeface="Montserrat Medium"/>
              <a:cs typeface="Montserrat Medium"/>
              <a:sym typeface="Montserrat Medium"/>
            </a:endParaRPr>
          </a:p>
        </p:txBody>
      </p:sp>
      <p:sp>
        <p:nvSpPr>
          <p:cNvPr id="1673" name="Google Shape;1673;p63"/>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674" name="Google Shape;1674;p63"/>
          <p:cNvGrpSpPr/>
          <p:nvPr/>
        </p:nvGrpSpPr>
        <p:grpSpPr>
          <a:xfrm>
            <a:off x="7889175" y="434725"/>
            <a:ext cx="1262400" cy="225000"/>
            <a:chOff x="7889175" y="434725"/>
            <a:chExt cx="1262400" cy="225000"/>
          </a:xfrm>
        </p:grpSpPr>
        <p:sp>
          <p:nvSpPr>
            <p:cNvPr id="1675" name="Google Shape;1675;p63"/>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676" name="Google Shape;1676;p63"/>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677" name="Google Shape;1677;p63"/>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678" name="Google Shape;1678;p63"/>
          <p:cNvPicPr preferRelativeResize="0"/>
          <p:nvPr/>
        </p:nvPicPr>
        <p:blipFill>
          <a:blip r:embed="rId6">
            <a:alphaModFix/>
          </a:blip>
          <a:stretch>
            <a:fillRect/>
          </a:stretch>
        </p:blipFill>
        <p:spPr>
          <a:xfrm>
            <a:off x="8422051" y="1105113"/>
            <a:ext cx="109728" cy="109728"/>
          </a:xfrm>
          <a:prstGeom prst="rect">
            <a:avLst/>
          </a:prstGeom>
          <a:noFill/>
          <a:ln>
            <a:noFill/>
          </a:ln>
        </p:spPr>
      </p:pic>
      <p:pic>
        <p:nvPicPr>
          <p:cNvPr id="1679" name="Google Shape;1679;p63"/>
          <p:cNvPicPr preferRelativeResize="0"/>
          <p:nvPr/>
        </p:nvPicPr>
        <p:blipFill>
          <a:blip r:embed="rId7">
            <a:alphaModFix/>
          </a:blip>
          <a:stretch>
            <a:fillRect/>
          </a:stretch>
        </p:blipFill>
        <p:spPr>
          <a:xfrm>
            <a:off x="7728912" y="1105128"/>
            <a:ext cx="109725" cy="109725"/>
          </a:xfrm>
          <a:prstGeom prst="rect">
            <a:avLst/>
          </a:prstGeom>
          <a:noFill/>
          <a:ln>
            <a:noFill/>
          </a:ln>
        </p:spPr>
      </p:pic>
      <p:sp>
        <p:nvSpPr>
          <p:cNvPr id="1680" name="Google Shape;1680;p63"/>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681" name="Google Shape;1681;p63"/>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Generic</a:t>
            </a:r>
            <a:r>
              <a:rPr lang="en" sz="500">
                <a:solidFill>
                  <a:schemeClr val="dk1"/>
                </a:solidFill>
                <a:latin typeface="Montserrat"/>
                <a:ea typeface="Montserrat"/>
                <a:cs typeface="Montserrat"/>
                <a:sym typeface="Montserrat"/>
              </a:rPr>
              <a:t> </a:t>
            </a:r>
            <a:r>
              <a:rPr lang="en" sz="500">
                <a:solidFill>
                  <a:schemeClr val="lt2"/>
                </a:solidFill>
                <a:latin typeface="Montserrat"/>
                <a:ea typeface="Montserrat"/>
                <a:cs typeface="Montserrat"/>
                <a:sym typeface="Montserrat"/>
              </a:rPr>
              <a:t>name</a:t>
            </a:r>
            <a:r>
              <a:rPr lang="en" sz="500">
                <a:solidFill>
                  <a:schemeClr val="dk1"/>
                </a:solidFill>
                <a:latin typeface="Montserrat"/>
                <a:ea typeface="Montserrat"/>
                <a:cs typeface="Montserrat"/>
                <a:sym typeface="Montserrat"/>
              </a:rPr>
              <a:t> </a:t>
            </a:r>
            <a:r>
              <a:rPr lang="en" sz="500">
                <a:solidFill>
                  <a:srgbClr val="F44336"/>
                </a:solidFill>
                <a:latin typeface="Montserrat"/>
                <a:ea typeface="Montserrat"/>
                <a:cs typeface="Montserrat"/>
                <a:sym typeface="Montserrat"/>
              </a:rPr>
              <a:t>*</a:t>
            </a:r>
            <a:endParaRPr sz="500">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Amlodipine</a:t>
            </a:r>
            <a:endParaRPr sz="500">
              <a:solidFill>
                <a:schemeClr val="dk1"/>
              </a:solidFill>
              <a:latin typeface="Montserrat"/>
              <a:ea typeface="Montserrat"/>
              <a:cs typeface="Montserrat"/>
              <a:sym typeface="Montserrat"/>
            </a:endParaRPr>
          </a:p>
        </p:txBody>
      </p:sp>
      <p:cxnSp>
        <p:nvCxnSpPr>
          <p:cNvPr id="1682" name="Google Shape;1682;p63"/>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1683" name="Google Shape;1683;p63"/>
          <p:cNvSpPr/>
          <p:nvPr/>
        </p:nvSpPr>
        <p:spPr>
          <a:xfrm>
            <a:off x="2039025" y="2524625"/>
            <a:ext cx="23430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cxnSp>
        <p:nvCxnSpPr>
          <p:cNvPr id="1684" name="Google Shape;1684;p63"/>
          <p:cNvCxnSpPr/>
          <p:nvPr/>
        </p:nvCxnSpPr>
        <p:spPr>
          <a:xfrm>
            <a:off x="2039025" y="2796525"/>
            <a:ext cx="2343000" cy="0"/>
          </a:xfrm>
          <a:prstGeom prst="straightConnector1">
            <a:avLst/>
          </a:prstGeom>
          <a:noFill/>
          <a:ln w="9525" cap="flat" cmpd="sng">
            <a:solidFill>
              <a:srgbClr val="B7B7B7"/>
            </a:solidFill>
            <a:prstDash val="solid"/>
            <a:round/>
            <a:headEnd type="none" w="med" len="med"/>
            <a:tailEnd type="none" w="med" len="med"/>
          </a:ln>
        </p:spPr>
      </p:cxnSp>
      <p:sp>
        <p:nvSpPr>
          <p:cNvPr id="1685" name="Google Shape;1685;p63"/>
          <p:cNvSpPr/>
          <p:nvPr/>
        </p:nvSpPr>
        <p:spPr>
          <a:xfrm>
            <a:off x="5160225" y="2143625"/>
            <a:ext cx="1082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Code</a:t>
            </a:r>
            <a:r>
              <a:rPr lang="en" sz="500">
                <a:solidFill>
                  <a:schemeClr val="dk1"/>
                </a:solidFill>
                <a:latin typeface="Montserrat"/>
                <a:ea typeface="Montserrat"/>
                <a:cs typeface="Montserrat"/>
                <a:sym typeface="Montserrat"/>
              </a:rPr>
              <a:t> </a:t>
            </a:r>
            <a:endParaRPr sz="500">
              <a:solidFill>
                <a:srgbClr val="F4433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CCB</a:t>
            </a:r>
            <a:r>
              <a:rPr lang="en" sz="700">
                <a:solidFill>
                  <a:schemeClr val="dk2"/>
                </a:solidFill>
                <a:latin typeface="Montserrat"/>
                <a:ea typeface="Montserrat"/>
                <a:cs typeface="Montserrat"/>
                <a:sym typeface="Montserrat"/>
              </a:rPr>
              <a:t>001</a:t>
            </a:r>
            <a:endParaRPr sz="500">
              <a:solidFill>
                <a:schemeClr val="dk1"/>
              </a:solidFill>
              <a:latin typeface="Montserrat"/>
              <a:ea typeface="Montserrat"/>
              <a:cs typeface="Montserrat"/>
              <a:sym typeface="Montserrat"/>
            </a:endParaRPr>
          </a:p>
        </p:txBody>
      </p:sp>
      <p:sp>
        <p:nvSpPr>
          <p:cNvPr id="1686" name="Google Shape;1686;p63"/>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Medicine details</a:t>
            </a:r>
            <a:endParaRPr sz="600">
              <a:solidFill>
                <a:schemeClr val="accent1"/>
              </a:solidFill>
              <a:latin typeface="Montserrat Medium"/>
              <a:ea typeface="Montserrat Medium"/>
              <a:cs typeface="Montserrat Medium"/>
              <a:sym typeface="Montserrat Medium"/>
            </a:endParaRPr>
          </a:p>
        </p:txBody>
      </p:sp>
      <p:sp>
        <p:nvSpPr>
          <p:cNvPr id="1687" name="Google Shape;1687;p63"/>
          <p:cNvSpPr/>
          <p:nvPr/>
        </p:nvSpPr>
        <p:spPr>
          <a:xfrm>
            <a:off x="2039025" y="176480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Category </a:t>
            </a:r>
            <a:r>
              <a:rPr lang="en" sz="500">
                <a:solidFill>
                  <a:srgbClr val="F44336"/>
                </a:solidFill>
                <a:latin typeface="Montserrat"/>
                <a:ea typeface="Montserrat"/>
                <a:cs typeface="Montserrat"/>
                <a:sym typeface="Montserrat"/>
              </a:rPr>
              <a:t>*</a:t>
            </a:r>
            <a:endParaRPr sz="500">
              <a:solidFill>
                <a:srgbClr val="F44336"/>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Hypertension</a:t>
            </a:r>
            <a:endParaRPr sz="700">
              <a:solidFill>
                <a:schemeClr val="lt2"/>
              </a:solidFill>
              <a:latin typeface="Montserrat"/>
              <a:ea typeface="Montserrat"/>
              <a:cs typeface="Montserrat"/>
              <a:sym typeface="Montserrat"/>
            </a:endParaRPr>
          </a:p>
        </p:txBody>
      </p:sp>
      <p:cxnSp>
        <p:nvCxnSpPr>
          <p:cNvPr id="1688" name="Google Shape;1688;p63"/>
          <p:cNvCxnSpPr/>
          <p:nvPr/>
        </p:nvCxnSpPr>
        <p:spPr>
          <a:xfrm>
            <a:off x="2039025" y="2030804"/>
            <a:ext cx="1849200" cy="0"/>
          </a:xfrm>
          <a:prstGeom prst="straightConnector1">
            <a:avLst/>
          </a:prstGeom>
          <a:noFill/>
          <a:ln w="9525" cap="flat" cmpd="sng">
            <a:solidFill>
              <a:srgbClr val="B7B7B7"/>
            </a:solidFill>
            <a:prstDash val="solid"/>
            <a:round/>
            <a:headEnd type="none" w="med" len="med"/>
            <a:tailEnd type="none" w="med" len="med"/>
          </a:ln>
        </p:spPr>
      </p:cxnSp>
      <p:pic>
        <p:nvPicPr>
          <p:cNvPr id="1689" name="Google Shape;1689;p63"/>
          <p:cNvPicPr preferRelativeResize="0"/>
          <p:nvPr/>
        </p:nvPicPr>
        <p:blipFill>
          <a:blip r:embed="rId8">
            <a:alphaModFix/>
          </a:blip>
          <a:stretch>
            <a:fillRect/>
          </a:stretch>
        </p:blipFill>
        <p:spPr>
          <a:xfrm>
            <a:off x="3749040" y="1844519"/>
            <a:ext cx="109728" cy="109728"/>
          </a:xfrm>
          <a:prstGeom prst="rect">
            <a:avLst/>
          </a:prstGeom>
          <a:noFill/>
          <a:ln>
            <a:noFill/>
          </a:ln>
        </p:spPr>
      </p:pic>
      <p:sp>
        <p:nvSpPr>
          <p:cNvPr id="1690" name="Google Shape;1690;p63"/>
          <p:cNvSpPr/>
          <p:nvPr/>
        </p:nvSpPr>
        <p:spPr>
          <a:xfrm>
            <a:off x="4023350" y="1764800"/>
            <a:ext cx="14640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Calcium channel blocker</a:t>
            </a:r>
            <a:endParaRPr sz="700">
              <a:solidFill>
                <a:schemeClr val="lt2"/>
              </a:solidFill>
              <a:latin typeface="Montserrat"/>
              <a:ea typeface="Montserrat"/>
              <a:cs typeface="Montserrat"/>
              <a:sym typeface="Montserrat"/>
            </a:endParaRPr>
          </a:p>
        </p:txBody>
      </p:sp>
      <p:pic>
        <p:nvPicPr>
          <p:cNvPr id="1691" name="Google Shape;1691;p63"/>
          <p:cNvPicPr preferRelativeResize="0"/>
          <p:nvPr/>
        </p:nvPicPr>
        <p:blipFill>
          <a:blip r:embed="rId8">
            <a:alphaModFix/>
          </a:blip>
          <a:stretch>
            <a:fillRect/>
          </a:stretch>
        </p:blipFill>
        <p:spPr>
          <a:xfrm>
            <a:off x="5340733" y="1843882"/>
            <a:ext cx="109728" cy="109728"/>
          </a:xfrm>
          <a:prstGeom prst="rect">
            <a:avLst/>
          </a:prstGeom>
          <a:noFill/>
          <a:ln>
            <a:noFill/>
          </a:ln>
        </p:spPr>
      </p:pic>
      <p:cxnSp>
        <p:nvCxnSpPr>
          <p:cNvPr id="1692" name="Google Shape;1692;p63"/>
          <p:cNvCxnSpPr/>
          <p:nvPr/>
        </p:nvCxnSpPr>
        <p:spPr>
          <a:xfrm>
            <a:off x="4023350" y="2029976"/>
            <a:ext cx="1464000" cy="0"/>
          </a:xfrm>
          <a:prstGeom prst="straightConnector1">
            <a:avLst/>
          </a:prstGeom>
          <a:noFill/>
          <a:ln w="9525" cap="flat" cmpd="sng">
            <a:solidFill>
              <a:srgbClr val="B7B7B7"/>
            </a:solidFill>
            <a:prstDash val="solid"/>
            <a:round/>
            <a:headEnd type="none" w="med" len="med"/>
            <a:tailEnd type="none" w="med" len="med"/>
          </a:ln>
        </p:spPr>
      </p:cxnSp>
      <p:sp>
        <p:nvSpPr>
          <p:cNvPr id="1693" name="Google Shape;1693;p63"/>
          <p:cNvSpPr/>
          <p:nvPr/>
        </p:nvSpPr>
        <p:spPr>
          <a:xfrm>
            <a:off x="4526280" y="2926080"/>
            <a:ext cx="987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Duration (days)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a:t>
            </a:r>
            <a:endParaRPr sz="700">
              <a:solidFill>
                <a:schemeClr val="lt2"/>
              </a:solidFill>
              <a:latin typeface="Montserrat"/>
              <a:ea typeface="Montserrat"/>
              <a:cs typeface="Montserrat"/>
              <a:sym typeface="Montserrat"/>
            </a:endParaRPr>
          </a:p>
        </p:txBody>
      </p:sp>
      <p:sp>
        <p:nvSpPr>
          <p:cNvPr id="1694" name="Google Shape;1694;p63"/>
          <p:cNvSpPr/>
          <p:nvPr/>
        </p:nvSpPr>
        <p:spPr>
          <a:xfrm>
            <a:off x="2039025" y="2926075"/>
            <a:ext cx="987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Quantity per dose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cxnSp>
        <p:nvCxnSpPr>
          <p:cNvPr id="1695" name="Google Shape;1695;p63"/>
          <p:cNvCxnSpPr/>
          <p:nvPr/>
        </p:nvCxnSpPr>
        <p:spPr>
          <a:xfrm>
            <a:off x="2039025" y="3197975"/>
            <a:ext cx="987600" cy="0"/>
          </a:xfrm>
          <a:prstGeom prst="straightConnector1">
            <a:avLst/>
          </a:prstGeom>
          <a:noFill/>
          <a:ln w="9525" cap="flat" cmpd="sng">
            <a:solidFill>
              <a:srgbClr val="B7B7B7"/>
            </a:solidFill>
            <a:prstDash val="solid"/>
            <a:round/>
            <a:headEnd type="none" w="med" len="med"/>
            <a:tailEnd type="none" w="med" len="med"/>
          </a:ln>
        </p:spPr>
      </p:cxnSp>
      <p:cxnSp>
        <p:nvCxnSpPr>
          <p:cNvPr id="1696" name="Google Shape;1696;p63"/>
          <p:cNvCxnSpPr/>
          <p:nvPr/>
        </p:nvCxnSpPr>
        <p:spPr>
          <a:xfrm>
            <a:off x="4526280" y="3197977"/>
            <a:ext cx="987600" cy="0"/>
          </a:xfrm>
          <a:prstGeom prst="straightConnector1">
            <a:avLst/>
          </a:prstGeom>
          <a:noFill/>
          <a:ln w="9525" cap="flat" cmpd="sng">
            <a:solidFill>
              <a:srgbClr val="B7B7B7"/>
            </a:solidFill>
            <a:prstDash val="solid"/>
            <a:round/>
            <a:headEnd type="none" w="med" len="med"/>
            <a:tailEnd type="none" w="med" len="med"/>
          </a:ln>
        </p:spPr>
      </p:cxnSp>
      <p:sp>
        <p:nvSpPr>
          <p:cNvPr id="1697" name="Google Shape;1697;p63"/>
          <p:cNvSpPr/>
          <p:nvPr/>
        </p:nvSpPr>
        <p:spPr>
          <a:xfrm>
            <a:off x="3154680" y="2924075"/>
            <a:ext cx="12273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Doses per day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cxnSp>
        <p:nvCxnSpPr>
          <p:cNvPr id="1698" name="Google Shape;1698;p63"/>
          <p:cNvCxnSpPr/>
          <p:nvPr/>
        </p:nvCxnSpPr>
        <p:spPr>
          <a:xfrm>
            <a:off x="3154680" y="3195975"/>
            <a:ext cx="1227300" cy="0"/>
          </a:xfrm>
          <a:prstGeom prst="straightConnector1">
            <a:avLst/>
          </a:prstGeom>
          <a:noFill/>
          <a:ln w="9525" cap="flat" cmpd="sng">
            <a:solidFill>
              <a:srgbClr val="B7B7B7"/>
            </a:solidFill>
            <a:prstDash val="solid"/>
            <a:round/>
            <a:headEnd type="none" w="med" len="med"/>
            <a:tailEnd type="none" w="med" len="med"/>
          </a:ln>
        </p:spPr>
      </p:cxnSp>
      <p:pic>
        <p:nvPicPr>
          <p:cNvPr id="1699" name="Google Shape;1699;p63"/>
          <p:cNvPicPr preferRelativeResize="0"/>
          <p:nvPr/>
        </p:nvPicPr>
        <p:blipFill>
          <a:blip r:embed="rId8">
            <a:alphaModFix/>
          </a:blip>
          <a:stretch>
            <a:fillRect/>
          </a:stretch>
        </p:blipFill>
        <p:spPr>
          <a:xfrm>
            <a:off x="2880360" y="2999232"/>
            <a:ext cx="109728" cy="109728"/>
          </a:xfrm>
          <a:prstGeom prst="rect">
            <a:avLst/>
          </a:prstGeom>
          <a:noFill/>
          <a:ln>
            <a:noFill/>
          </a:ln>
        </p:spPr>
      </p:pic>
      <p:pic>
        <p:nvPicPr>
          <p:cNvPr id="1700" name="Google Shape;1700;p63"/>
          <p:cNvPicPr preferRelativeResize="0"/>
          <p:nvPr/>
        </p:nvPicPr>
        <p:blipFill>
          <a:blip r:embed="rId8">
            <a:alphaModFix/>
          </a:blip>
          <a:stretch>
            <a:fillRect/>
          </a:stretch>
        </p:blipFill>
        <p:spPr>
          <a:xfrm>
            <a:off x="4234717" y="3003169"/>
            <a:ext cx="109728" cy="109728"/>
          </a:xfrm>
          <a:prstGeom prst="rect">
            <a:avLst/>
          </a:prstGeom>
          <a:noFill/>
          <a:ln>
            <a:noFill/>
          </a:ln>
        </p:spPr>
      </p:pic>
      <p:sp>
        <p:nvSpPr>
          <p:cNvPr id="1701" name="Google Shape;1701;p63"/>
          <p:cNvSpPr/>
          <p:nvPr/>
        </p:nvSpPr>
        <p:spPr>
          <a:xfrm>
            <a:off x="2039025" y="3328875"/>
            <a:ext cx="34749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Comments</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Oral, morning, before meal</a:t>
            </a:r>
            <a:endParaRPr sz="700">
              <a:solidFill>
                <a:schemeClr val="lt2"/>
              </a:solidFill>
              <a:latin typeface="Montserrat"/>
              <a:ea typeface="Montserrat"/>
              <a:cs typeface="Montserrat"/>
              <a:sym typeface="Montserrat"/>
            </a:endParaRPr>
          </a:p>
        </p:txBody>
      </p:sp>
      <p:cxnSp>
        <p:nvCxnSpPr>
          <p:cNvPr id="1702" name="Google Shape;1702;p63"/>
          <p:cNvCxnSpPr/>
          <p:nvPr/>
        </p:nvCxnSpPr>
        <p:spPr>
          <a:xfrm>
            <a:off x="2039025" y="3600775"/>
            <a:ext cx="3474900" cy="0"/>
          </a:xfrm>
          <a:prstGeom prst="straightConnector1">
            <a:avLst/>
          </a:prstGeom>
          <a:noFill/>
          <a:ln w="9525" cap="flat" cmpd="sng">
            <a:solidFill>
              <a:srgbClr val="B7B7B7"/>
            </a:solidFill>
            <a:prstDash val="solid"/>
            <a:round/>
            <a:headEnd type="none" w="med" len="med"/>
            <a:tailEnd type="none" w="med" len="med"/>
          </a:ln>
        </p:spPr>
      </p:cxnSp>
      <p:sp>
        <p:nvSpPr>
          <p:cNvPr id="1703" name="Google Shape;1703;p63"/>
          <p:cNvSpPr txBox="1"/>
          <p:nvPr/>
        </p:nvSpPr>
        <p:spPr>
          <a:xfrm>
            <a:off x="102738" y="1810512"/>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Active text field format shown here</a:t>
            </a:r>
            <a:endParaRPr sz="700">
              <a:solidFill>
                <a:srgbClr val="FFFFFF"/>
              </a:solidFill>
              <a:latin typeface="Roboto"/>
              <a:ea typeface="Roboto"/>
              <a:cs typeface="Roboto"/>
              <a:sym typeface="Roboto"/>
            </a:endParaRPr>
          </a:p>
        </p:txBody>
      </p:sp>
      <p:cxnSp>
        <p:nvCxnSpPr>
          <p:cNvPr id="1704" name="Google Shape;1704;p63"/>
          <p:cNvCxnSpPr>
            <a:stCxn id="1703" idx="3"/>
            <a:endCxn id="1705" idx="3"/>
          </p:cNvCxnSpPr>
          <p:nvPr/>
        </p:nvCxnSpPr>
        <p:spPr>
          <a:xfrm>
            <a:off x="1223238" y="2082012"/>
            <a:ext cx="3295500" cy="59400"/>
          </a:xfrm>
          <a:prstGeom prst="bentConnector2">
            <a:avLst/>
          </a:prstGeom>
          <a:noFill/>
          <a:ln w="9525" cap="flat" cmpd="sng">
            <a:solidFill>
              <a:schemeClr val="accent2"/>
            </a:solidFill>
            <a:prstDash val="solid"/>
            <a:round/>
            <a:headEnd type="none" w="med" len="med"/>
            <a:tailEnd type="none" w="med" len="med"/>
          </a:ln>
        </p:spPr>
      </p:cxnSp>
      <p:sp>
        <p:nvSpPr>
          <p:cNvPr id="1706" name="Google Shape;1706;p63"/>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707" name="Google Shape;1707;p63"/>
          <p:cNvSpPr/>
          <p:nvPr/>
        </p:nvSpPr>
        <p:spPr>
          <a:xfrm>
            <a:off x="189700" y="1005112"/>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708" name="Google Shape;1708;p63"/>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709" name="Google Shape;1709;p63"/>
          <p:cNvPicPr preferRelativeResize="0"/>
          <p:nvPr/>
        </p:nvPicPr>
        <p:blipFill>
          <a:blip r:embed="rId9">
            <a:alphaModFix/>
          </a:blip>
          <a:stretch>
            <a:fillRect/>
          </a:stretch>
        </p:blipFill>
        <p:spPr>
          <a:xfrm>
            <a:off x="79975" y="841175"/>
            <a:ext cx="109728" cy="109728"/>
          </a:xfrm>
          <a:prstGeom prst="rect">
            <a:avLst/>
          </a:prstGeom>
          <a:noFill/>
          <a:ln>
            <a:noFill/>
          </a:ln>
        </p:spPr>
      </p:pic>
      <p:sp>
        <p:nvSpPr>
          <p:cNvPr id="1710" name="Google Shape;1710;p63"/>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711" name="Google Shape;1711;p63"/>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Examinations &amp; tests</a:t>
            </a:r>
            <a:endParaRPr sz="600">
              <a:solidFill>
                <a:schemeClr val="dk2"/>
              </a:solidFill>
              <a:latin typeface="Montserrat Medium"/>
              <a:ea typeface="Montserrat Medium"/>
              <a:cs typeface="Montserrat Medium"/>
              <a:sym typeface="Montserrat Medium"/>
            </a:endParaRPr>
          </a:p>
        </p:txBody>
      </p:sp>
      <p:sp>
        <p:nvSpPr>
          <p:cNvPr id="1712" name="Google Shape;1712;p63"/>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pic>
        <p:nvPicPr>
          <p:cNvPr id="1713" name="Google Shape;1713;p63"/>
          <p:cNvPicPr preferRelativeResize="0"/>
          <p:nvPr/>
        </p:nvPicPr>
        <p:blipFill>
          <a:blip r:embed="rId10">
            <a:alphaModFix/>
          </a:blip>
          <a:stretch>
            <a:fillRect/>
          </a:stretch>
        </p:blipFill>
        <p:spPr>
          <a:xfrm>
            <a:off x="1892808" y="1060704"/>
            <a:ext cx="192024" cy="192024"/>
          </a:xfrm>
          <a:prstGeom prst="rect">
            <a:avLst/>
          </a:prstGeom>
          <a:noFill/>
          <a:ln>
            <a:noFill/>
          </a:ln>
        </p:spPr>
      </p:pic>
      <p:sp>
        <p:nvSpPr>
          <p:cNvPr id="1714" name="Google Shape;1714;p63"/>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37 Updated on Aug 06,2020</a:t>
            </a:r>
            <a:endParaRPr>
              <a:solidFill>
                <a:srgbClr val="FFFFFF"/>
              </a:solidFill>
            </a:endParaRPr>
          </a:p>
        </p:txBody>
      </p:sp>
      <p:sp>
        <p:nvSpPr>
          <p:cNvPr id="1715" name="Google Shape;1715;p63"/>
          <p:cNvSpPr/>
          <p:nvPr/>
        </p:nvSpPr>
        <p:spPr>
          <a:xfrm>
            <a:off x="5669276" y="1764800"/>
            <a:ext cx="1082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abbreviation </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CCB</a:t>
            </a:r>
            <a:endParaRPr sz="700">
              <a:solidFill>
                <a:schemeClr val="lt2"/>
              </a:solidFill>
              <a:latin typeface="Montserrat"/>
              <a:ea typeface="Montserrat"/>
              <a:cs typeface="Montserrat"/>
              <a:sym typeface="Montserrat"/>
            </a:endParaRPr>
          </a:p>
        </p:txBody>
      </p:sp>
      <p:sp>
        <p:nvSpPr>
          <p:cNvPr id="1716" name="Google Shape;1716;p63"/>
          <p:cNvSpPr txBox="1"/>
          <p:nvPr/>
        </p:nvSpPr>
        <p:spPr>
          <a:xfrm>
            <a:off x="102750" y="2590341"/>
            <a:ext cx="1120500" cy="96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Auto-suggest the name while it is being typed.</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So that drug name is auto-suggested from the master, but can also be entered as free-text </a:t>
            </a:r>
            <a:endParaRPr sz="700">
              <a:solidFill>
                <a:srgbClr val="FFFFFF"/>
              </a:solidFill>
              <a:latin typeface="Roboto"/>
              <a:ea typeface="Roboto"/>
              <a:cs typeface="Roboto"/>
              <a:sym typeface="Roboto"/>
            </a:endParaRPr>
          </a:p>
        </p:txBody>
      </p:sp>
      <p:cxnSp>
        <p:nvCxnSpPr>
          <p:cNvPr id="1717" name="Google Shape;1717;p63"/>
          <p:cNvCxnSpPr>
            <a:stCxn id="1716" idx="3"/>
            <a:endCxn id="1681" idx="2"/>
          </p:cNvCxnSpPr>
          <p:nvPr/>
        </p:nvCxnSpPr>
        <p:spPr>
          <a:xfrm rot="10800000" flipH="1">
            <a:off x="1223250" y="2277441"/>
            <a:ext cx="815700" cy="795300"/>
          </a:xfrm>
          <a:prstGeom prst="bentConnector3">
            <a:avLst>
              <a:gd name="adj1" fmla="val 50004"/>
            </a:avLst>
          </a:prstGeom>
          <a:noFill/>
          <a:ln w="9525" cap="flat" cmpd="sng">
            <a:solidFill>
              <a:schemeClr val="accent2"/>
            </a:solidFill>
            <a:prstDash val="solid"/>
            <a:round/>
            <a:headEnd type="none" w="med" len="med"/>
            <a:tailEnd type="none" w="med" len="med"/>
          </a:ln>
        </p:spPr>
      </p:cxnSp>
      <p:sp>
        <p:nvSpPr>
          <p:cNvPr id="1718" name="Google Shape;1718;p63"/>
          <p:cNvSpPr txBox="1"/>
          <p:nvPr/>
        </p:nvSpPr>
        <p:spPr>
          <a:xfrm>
            <a:off x="5923650" y="371075"/>
            <a:ext cx="1082700" cy="66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click the user is prompted to prompted to confirm the action.</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u="sng">
                <a:solidFill>
                  <a:schemeClr val="hlink"/>
                </a:solidFill>
                <a:latin typeface="Roboto"/>
                <a:ea typeface="Roboto"/>
                <a:cs typeface="Roboto"/>
                <a:sym typeface="Roboto"/>
                <a:hlinkClick r:id="rId11" action="ppaction://hlinksldjump"/>
              </a:rPr>
              <a:t>Confirmation dialog</a:t>
            </a:r>
            <a:endParaRPr sz="700">
              <a:solidFill>
                <a:srgbClr val="FFFFFF"/>
              </a:solidFill>
              <a:latin typeface="Roboto"/>
              <a:ea typeface="Roboto"/>
              <a:cs typeface="Roboto"/>
              <a:sym typeface="Roboto"/>
            </a:endParaRPr>
          </a:p>
        </p:txBody>
      </p:sp>
      <p:cxnSp>
        <p:nvCxnSpPr>
          <p:cNvPr id="1719" name="Google Shape;1719;p63"/>
          <p:cNvCxnSpPr>
            <a:stCxn id="1718" idx="3"/>
            <a:endCxn id="1660" idx="0"/>
          </p:cNvCxnSpPr>
          <p:nvPr/>
        </p:nvCxnSpPr>
        <p:spPr>
          <a:xfrm>
            <a:off x="7006350" y="703175"/>
            <a:ext cx="1624800" cy="361200"/>
          </a:xfrm>
          <a:prstGeom prst="bentConnector2">
            <a:avLst/>
          </a:prstGeom>
          <a:noFill/>
          <a:ln w="9525" cap="flat" cmpd="sng">
            <a:solidFill>
              <a:schemeClr val="accent2"/>
            </a:solidFill>
            <a:prstDash val="solid"/>
            <a:round/>
            <a:headEnd type="none" w="med" len="med"/>
            <a:tailEnd type="none" w="med" len="med"/>
          </a:ln>
        </p:spPr>
      </p:cxnSp>
      <p:sp>
        <p:nvSpPr>
          <p:cNvPr id="1705" name="Google Shape;1705;p63"/>
          <p:cNvSpPr/>
          <p:nvPr/>
        </p:nvSpPr>
        <p:spPr>
          <a:xfrm>
            <a:off x="4023350" y="2141359"/>
            <a:ext cx="990600" cy="267900"/>
          </a:xfrm>
          <a:prstGeom prst="round2SameRect">
            <a:avLst>
              <a:gd name="adj1" fmla="val 10574"/>
              <a:gd name="adj2" fmla="val 0"/>
            </a:avLst>
          </a:prstGeom>
          <a:solidFill>
            <a:srgbClr val="D9D9D9"/>
          </a:solidFill>
          <a:ln>
            <a:noFill/>
          </a:ln>
        </p:spPr>
        <p:txBody>
          <a:bodyPr spcFirstLastPara="1" wrap="square" lIns="91425" tIns="91425" rIns="45700" bIns="91425" anchor="ctr" anchorCtr="0">
            <a:noAutofit/>
          </a:bodyPr>
          <a:lstStyle/>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Dosage</a:t>
            </a:r>
            <a:r>
              <a:rPr lang="en" sz="500">
                <a:solidFill>
                  <a:schemeClr val="lt2"/>
                </a:solidFill>
                <a:latin typeface="Montserrat"/>
                <a:ea typeface="Montserrat"/>
                <a:cs typeface="Montserrat"/>
                <a:sym typeface="Montserrat"/>
              </a:rPr>
              <a:t>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	         </a:t>
            </a:r>
            <a:r>
              <a:rPr lang="en" sz="700">
                <a:solidFill>
                  <a:schemeClr val="lt2"/>
                </a:solidFill>
                <a:latin typeface="Montserrat"/>
                <a:ea typeface="Montserrat"/>
                <a:cs typeface="Montserrat"/>
                <a:sym typeface="Montserrat"/>
              </a:rPr>
              <a:t>mg</a:t>
            </a:r>
            <a:endParaRPr sz="700">
              <a:solidFill>
                <a:schemeClr val="lt2"/>
              </a:solidFill>
              <a:latin typeface="Montserrat"/>
              <a:ea typeface="Montserrat"/>
              <a:cs typeface="Montserrat"/>
              <a:sym typeface="Montserrat"/>
            </a:endParaRPr>
          </a:p>
        </p:txBody>
      </p:sp>
      <p:cxnSp>
        <p:nvCxnSpPr>
          <p:cNvPr id="1720" name="Google Shape;1720;p63"/>
          <p:cNvCxnSpPr/>
          <p:nvPr/>
        </p:nvCxnSpPr>
        <p:spPr>
          <a:xfrm>
            <a:off x="4023350" y="2413256"/>
            <a:ext cx="990600" cy="0"/>
          </a:xfrm>
          <a:prstGeom prst="straightConnector1">
            <a:avLst/>
          </a:prstGeom>
          <a:noFill/>
          <a:ln w="9525" cap="flat" cmpd="sng">
            <a:solidFill>
              <a:srgbClr val="B7B7B7"/>
            </a:solidFill>
            <a:prstDash val="solid"/>
            <a:round/>
            <a:headEnd type="none" w="med" len="med"/>
            <a:tailEnd type="none" w="med" len="med"/>
          </a:ln>
        </p:spPr>
      </p:cxnSp>
      <p:cxnSp>
        <p:nvCxnSpPr>
          <p:cNvPr id="1721" name="Google Shape;1721;p63"/>
          <p:cNvCxnSpPr/>
          <p:nvPr/>
        </p:nvCxnSpPr>
        <p:spPr>
          <a:xfrm>
            <a:off x="4239569" y="2267531"/>
            <a:ext cx="0" cy="88800"/>
          </a:xfrm>
          <a:prstGeom prst="straightConnector1">
            <a:avLst/>
          </a:prstGeom>
          <a:noFill/>
          <a:ln w="9525" cap="flat" cmpd="sng">
            <a:solidFill>
              <a:schemeClr val="dk1"/>
            </a:solidFill>
            <a:prstDash val="solid"/>
            <a:round/>
            <a:headEnd type="none" w="med" len="med"/>
            <a:tailEnd type="none" w="med" len="med"/>
          </a:ln>
        </p:spPr>
      </p:cxnSp>
      <p:pic>
        <p:nvPicPr>
          <p:cNvPr id="1722" name="Google Shape;1722;p63"/>
          <p:cNvPicPr preferRelativeResize="0"/>
          <p:nvPr/>
        </p:nvPicPr>
        <p:blipFill>
          <a:blip r:embed="rId12">
            <a:alphaModFix/>
          </a:blip>
          <a:stretch>
            <a:fillRect/>
          </a:stretch>
        </p:blipFill>
        <p:spPr>
          <a:xfrm>
            <a:off x="68750" y="447275"/>
            <a:ext cx="191400" cy="191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26"/>
        <p:cNvGrpSpPr/>
        <p:nvPr/>
      </p:nvGrpSpPr>
      <p:grpSpPr>
        <a:xfrm>
          <a:off x="0" y="0"/>
          <a:ext cx="0" cy="0"/>
          <a:chOff x="0" y="0"/>
          <a:chExt cx="0" cy="0"/>
        </a:xfrm>
      </p:grpSpPr>
      <p:sp>
        <p:nvSpPr>
          <p:cNvPr id="1727" name="Google Shape;1727;p64"/>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p64"/>
          <p:cNvSpPr/>
          <p:nvPr/>
        </p:nvSpPr>
        <p:spPr>
          <a:xfrm>
            <a:off x="1911100" y="1494500"/>
            <a:ext cx="6992400" cy="33609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31" name="Google Shape;1731;p64"/>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732" name="Google Shape;1732;p64"/>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733" name="Google Shape;1733;p64"/>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735" name="Google Shape;1735;p64"/>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736" name="Google Shape;1736;p64"/>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737" name="Google Shape;1737;p64"/>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txBox="1">
            <a:spLocks noGrp="1"/>
          </p:cNvSpPr>
          <p:nvPr>
            <p:ph type="title" idx="4294967295"/>
          </p:nvPr>
        </p:nvSpPr>
        <p:spPr>
          <a:xfrm>
            <a:off x="189700" y="4952100"/>
            <a:ext cx="40773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View medicine   </a:t>
            </a:r>
            <a:endParaRPr sz="800"/>
          </a:p>
        </p:txBody>
      </p:sp>
      <p:pic>
        <p:nvPicPr>
          <p:cNvPr id="1739" name="Google Shape;1739;p64"/>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740" name="Google Shape;1740;p64"/>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Amlodipine 10mg</a:t>
            </a:r>
            <a:endParaRPr sz="900">
              <a:solidFill>
                <a:schemeClr val="lt1"/>
              </a:solidFill>
              <a:latin typeface="Montserrat Medium"/>
              <a:ea typeface="Montserrat Medium"/>
              <a:cs typeface="Montserrat Medium"/>
              <a:sym typeface="Montserrat Medium"/>
            </a:endParaRPr>
          </a:p>
        </p:txBody>
      </p:sp>
      <p:sp>
        <p:nvSpPr>
          <p:cNvPr id="1741" name="Google Shape;1741;p64"/>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742" name="Google Shape;1742;p64"/>
          <p:cNvGrpSpPr/>
          <p:nvPr/>
        </p:nvGrpSpPr>
        <p:grpSpPr>
          <a:xfrm>
            <a:off x="7889175" y="434725"/>
            <a:ext cx="1262400" cy="225000"/>
            <a:chOff x="7889175" y="434725"/>
            <a:chExt cx="1262400" cy="225000"/>
          </a:xfrm>
        </p:grpSpPr>
        <p:sp>
          <p:nvSpPr>
            <p:cNvPr id="1743" name="Google Shape;1743;p64"/>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744" name="Google Shape;1744;p64"/>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745" name="Google Shape;1745;p64"/>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746" name="Google Shape;1746;p64"/>
          <p:cNvSpPr/>
          <p:nvPr/>
        </p:nvSpPr>
        <p:spPr>
          <a:xfrm>
            <a:off x="3609625" y="2143625"/>
            <a:ext cx="6573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CCB001</a:t>
            </a:r>
            <a:endParaRPr sz="700">
              <a:solidFill>
                <a:schemeClr val="lt2"/>
              </a:solidFill>
              <a:latin typeface="Montserrat"/>
              <a:ea typeface="Montserrat"/>
              <a:cs typeface="Montserrat"/>
              <a:sym typeface="Montserrat"/>
            </a:endParaRPr>
          </a:p>
        </p:txBody>
      </p:sp>
      <p:sp>
        <p:nvSpPr>
          <p:cNvPr id="1747" name="Google Shape;1747;p64"/>
          <p:cNvSpPr/>
          <p:nvPr/>
        </p:nvSpPr>
        <p:spPr>
          <a:xfrm>
            <a:off x="1933224" y="2143625"/>
            <a:ext cx="9144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Generic name </a:t>
            </a:r>
            <a:endParaRPr sz="500">
              <a:solidFill>
                <a:schemeClr val="lt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Amlodipine</a:t>
            </a:r>
            <a:endParaRPr sz="500">
              <a:solidFill>
                <a:schemeClr val="lt2"/>
              </a:solidFill>
              <a:latin typeface="Montserrat"/>
              <a:ea typeface="Montserrat"/>
              <a:cs typeface="Montserrat"/>
              <a:sym typeface="Montserrat"/>
            </a:endParaRPr>
          </a:p>
        </p:txBody>
      </p:sp>
      <p:sp>
        <p:nvSpPr>
          <p:cNvPr id="1748" name="Google Shape;1748;p64"/>
          <p:cNvSpPr/>
          <p:nvPr/>
        </p:nvSpPr>
        <p:spPr>
          <a:xfrm>
            <a:off x="1933222" y="2524634"/>
            <a:ext cx="18492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sp>
        <p:nvSpPr>
          <p:cNvPr id="1749" name="Google Shape;1749;p64"/>
          <p:cNvSpPr/>
          <p:nvPr/>
        </p:nvSpPr>
        <p:spPr>
          <a:xfrm>
            <a:off x="2847624" y="2143625"/>
            <a:ext cx="6216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Dosage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 mg</a:t>
            </a:r>
            <a:endParaRPr sz="500">
              <a:solidFill>
                <a:schemeClr val="lt2"/>
              </a:solidFill>
              <a:latin typeface="Montserrat"/>
              <a:ea typeface="Montserrat"/>
              <a:cs typeface="Montserrat"/>
              <a:sym typeface="Montserrat"/>
            </a:endParaRPr>
          </a:p>
        </p:txBody>
      </p:sp>
      <p:sp>
        <p:nvSpPr>
          <p:cNvPr id="1750" name="Google Shape;1750;p64"/>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Medicine details</a:t>
            </a:r>
            <a:endParaRPr sz="600">
              <a:solidFill>
                <a:schemeClr val="accent1"/>
              </a:solidFill>
              <a:latin typeface="Montserrat Medium"/>
              <a:ea typeface="Montserrat Medium"/>
              <a:cs typeface="Montserrat Medium"/>
              <a:sym typeface="Montserrat Medium"/>
            </a:endParaRPr>
          </a:p>
        </p:txBody>
      </p:sp>
      <p:sp>
        <p:nvSpPr>
          <p:cNvPr id="1751" name="Google Shape;1751;p64"/>
          <p:cNvSpPr/>
          <p:nvPr/>
        </p:nvSpPr>
        <p:spPr>
          <a:xfrm>
            <a:off x="1933224" y="1764800"/>
            <a:ext cx="9144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Category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Hypertension</a:t>
            </a:r>
            <a:endParaRPr sz="700">
              <a:solidFill>
                <a:schemeClr val="lt2"/>
              </a:solidFill>
              <a:latin typeface="Montserrat"/>
              <a:ea typeface="Montserrat"/>
              <a:cs typeface="Montserrat"/>
              <a:sym typeface="Montserrat"/>
            </a:endParaRPr>
          </a:p>
        </p:txBody>
      </p:sp>
      <p:sp>
        <p:nvSpPr>
          <p:cNvPr id="1752" name="Google Shape;1752;p64"/>
          <p:cNvSpPr/>
          <p:nvPr/>
        </p:nvSpPr>
        <p:spPr>
          <a:xfrm>
            <a:off x="2850750" y="1764800"/>
            <a:ext cx="13647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Calcium channel blocker</a:t>
            </a:r>
            <a:endParaRPr sz="700">
              <a:solidFill>
                <a:schemeClr val="lt2"/>
              </a:solidFill>
              <a:latin typeface="Montserrat"/>
              <a:ea typeface="Montserrat"/>
              <a:cs typeface="Montserrat"/>
              <a:sym typeface="Montserrat"/>
            </a:endParaRPr>
          </a:p>
        </p:txBody>
      </p:sp>
      <p:sp>
        <p:nvSpPr>
          <p:cNvPr id="1753" name="Google Shape;1753;p64"/>
          <p:cNvSpPr/>
          <p:nvPr/>
        </p:nvSpPr>
        <p:spPr>
          <a:xfrm>
            <a:off x="3611880" y="2926075"/>
            <a:ext cx="6903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Duration (days)</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a:t>
            </a:r>
            <a:endParaRPr sz="700">
              <a:solidFill>
                <a:schemeClr val="lt2"/>
              </a:solidFill>
              <a:latin typeface="Montserrat"/>
              <a:ea typeface="Montserrat"/>
              <a:cs typeface="Montserrat"/>
              <a:sym typeface="Montserrat"/>
            </a:endParaRPr>
          </a:p>
        </p:txBody>
      </p:sp>
      <p:sp>
        <p:nvSpPr>
          <p:cNvPr id="1754" name="Google Shape;1754;p64"/>
          <p:cNvSpPr/>
          <p:nvPr/>
        </p:nvSpPr>
        <p:spPr>
          <a:xfrm>
            <a:off x="1933224" y="2926075"/>
            <a:ext cx="8229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Quantity per dose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sp>
        <p:nvSpPr>
          <p:cNvPr id="1755" name="Google Shape;1755;p64"/>
          <p:cNvSpPr/>
          <p:nvPr/>
        </p:nvSpPr>
        <p:spPr>
          <a:xfrm>
            <a:off x="2843784" y="2924075"/>
            <a:ext cx="6903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Doses per day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sp>
        <p:nvSpPr>
          <p:cNvPr id="1756" name="Google Shape;1756;p64"/>
          <p:cNvSpPr/>
          <p:nvPr/>
        </p:nvSpPr>
        <p:spPr>
          <a:xfrm>
            <a:off x="1933224" y="3328875"/>
            <a:ext cx="17469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Comments</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Oral, morning, before meal</a:t>
            </a:r>
            <a:endParaRPr sz="700">
              <a:solidFill>
                <a:schemeClr val="lt2"/>
              </a:solidFill>
              <a:latin typeface="Montserrat"/>
              <a:ea typeface="Montserrat"/>
              <a:cs typeface="Montserrat"/>
              <a:sym typeface="Montserrat"/>
            </a:endParaRPr>
          </a:p>
        </p:txBody>
      </p:sp>
      <p:sp>
        <p:nvSpPr>
          <p:cNvPr id="1757" name="Google Shape;1757;p64"/>
          <p:cNvSpPr/>
          <p:nvPr/>
        </p:nvSpPr>
        <p:spPr>
          <a:xfrm>
            <a:off x="8369900" y="1063925"/>
            <a:ext cx="5223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lt1"/>
                </a:solidFill>
                <a:latin typeface="Montserrat Medium"/>
                <a:ea typeface="Montserrat Medium"/>
                <a:cs typeface="Montserrat Medium"/>
                <a:sym typeface="Montserrat Medium"/>
              </a:rPr>
              <a:t>   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endParaRPr sz="600">
              <a:solidFill>
                <a:srgbClr val="FFFFFF"/>
              </a:solidFill>
              <a:latin typeface="Montserrat Medium"/>
              <a:ea typeface="Montserrat Medium"/>
              <a:cs typeface="Montserrat Medium"/>
              <a:sym typeface="Montserrat Medium"/>
            </a:endParaRPr>
          </a:p>
        </p:txBody>
      </p:sp>
      <p:pic>
        <p:nvPicPr>
          <p:cNvPr id="1758" name="Google Shape;1758;p64"/>
          <p:cNvPicPr preferRelativeResize="0"/>
          <p:nvPr/>
        </p:nvPicPr>
        <p:blipFill>
          <a:blip r:embed="rId6">
            <a:alphaModFix/>
          </a:blip>
          <a:stretch>
            <a:fillRect/>
          </a:stretch>
        </p:blipFill>
        <p:spPr>
          <a:xfrm>
            <a:off x="8429452" y="1105116"/>
            <a:ext cx="109728" cy="109728"/>
          </a:xfrm>
          <a:prstGeom prst="rect">
            <a:avLst/>
          </a:prstGeom>
          <a:noFill/>
          <a:ln>
            <a:noFill/>
          </a:ln>
        </p:spPr>
      </p:pic>
      <p:sp>
        <p:nvSpPr>
          <p:cNvPr id="1759" name="Google Shape;1759;p64"/>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760" name="Google Shape;1760;p64"/>
          <p:cNvSpPr/>
          <p:nvPr/>
        </p:nvSpPr>
        <p:spPr>
          <a:xfrm>
            <a:off x="189700" y="1005112"/>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761" name="Google Shape;1761;p64"/>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762" name="Google Shape;1762;p64"/>
          <p:cNvPicPr preferRelativeResize="0"/>
          <p:nvPr/>
        </p:nvPicPr>
        <p:blipFill>
          <a:blip r:embed="rId7">
            <a:alphaModFix/>
          </a:blip>
          <a:stretch>
            <a:fillRect/>
          </a:stretch>
        </p:blipFill>
        <p:spPr>
          <a:xfrm>
            <a:off x="79975" y="841175"/>
            <a:ext cx="109728" cy="109728"/>
          </a:xfrm>
          <a:prstGeom prst="rect">
            <a:avLst/>
          </a:prstGeom>
          <a:noFill/>
          <a:ln>
            <a:noFill/>
          </a:ln>
        </p:spPr>
      </p:pic>
      <p:sp>
        <p:nvSpPr>
          <p:cNvPr id="1763" name="Google Shape;1763;p64"/>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764" name="Google Shape;1764;p64"/>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Examinations &amp; tests</a:t>
            </a:r>
            <a:endParaRPr sz="600">
              <a:solidFill>
                <a:schemeClr val="dk2"/>
              </a:solidFill>
              <a:latin typeface="Montserrat Medium"/>
              <a:ea typeface="Montserrat Medium"/>
              <a:cs typeface="Montserrat Medium"/>
              <a:sym typeface="Montserrat Medium"/>
            </a:endParaRPr>
          </a:p>
        </p:txBody>
      </p:sp>
      <p:sp>
        <p:nvSpPr>
          <p:cNvPr id="1765" name="Google Shape;1765;p64"/>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pic>
        <p:nvPicPr>
          <p:cNvPr id="1766" name="Google Shape;1766;p64"/>
          <p:cNvPicPr preferRelativeResize="0"/>
          <p:nvPr/>
        </p:nvPicPr>
        <p:blipFill>
          <a:blip r:embed="rId8">
            <a:alphaModFix/>
          </a:blip>
          <a:stretch>
            <a:fillRect/>
          </a:stretch>
        </p:blipFill>
        <p:spPr>
          <a:xfrm>
            <a:off x="1890850" y="1063877"/>
            <a:ext cx="191400" cy="191400"/>
          </a:xfrm>
          <a:prstGeom prst="rect">
            <a:avLst/>
          </a:prstGeom>
          <a:noFill/>
          <a:ln>
            <a:noFill/>
          </a:ln>
        </p:spPr>
      </p:pic>
      <p:sp>
        <p:nvSpPr>
          <p:cNvPr id="1767" name="Google Shape;1767;p64"/>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 41 Updated on July 23, 2020</a:t>
            </a:r>
            <a:endParaRPr>
              <a:solidFill>
                <a:srgbClr val="FFFFFF"/>
              </a:solidFill>
            </a:endParaRPr>
          </a:p>
        </p:txBody>
      </p:sp>
      <p:sp>
        <p:nvSpPr>
          <p:cNvPr id="1768" name="Google Shape;1768;p64"/>
          <p:cNvSpPr txBox="1"/>
          <p:nvPr/>
        </p:nvSpPr>
        <p:spPr>
          <a:xfrm>
            <a:off x="162063" y="35923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Switch on my default. Text changes when switch is turned off</a:t>
            </a:r>
            <a:endParaRPr sz="700">
              <a:solidFill>
                <a:srgbClr val="FFFFFF"/>
              </a:solidFill>
              <a:latin typeface="Roboto"/>
              <a:ea typeface="Roboto"/>
              <a:cs typeface="Roboto"/>
              <a:sym typeface="Roboto"/>
            </a:endParaRPr>
          </a:p>
        </p:txBody>
      </p:sp>
      <p:sp>
        <p:nvSpPr>
          <p:cNvPr id="1769" name="Google Shape;1769;p64"/>
          <p:cNvSpPr txBox="1"/>
          <p:nvPr/>
        </p:nvSpPr>
        <p:spPr>
          <a:xfrm>
            <a:off x="267825" y="4603300"/>
            <a:ext cx="4950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p:txBody>
      </p:sp>
      <p:sp>
        <p:nvSpPr>
          <p:cNvPr id="1770" name="Google Shape;1770;p64"/>
          <p:cNvSpPr/>
          <p:nvPr/>
        </p:nvSpPr>
        <p:spPr>
          <a:xfrm>
            <a:off x="55591" y="4628429"/>
            <a:ext cx="171600" cy="63900"/>
          </a:xfrm>
          <a:prstGeom prst="roundRect">
            <a:avLst>
              <a:gd name="adj" fmla="val 50000"/>
            </a:avLst>
          </a:pr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771" name="Google Shape;1771;p64"/>
          <p:cNvSpPr/>
          <p:nvPr/>
        </p:nvSpPr>
        <p:spPr>
          <a:xfrm>
            <a:off x="56266" y="4614627"/>
            <a:ext cx="91500" cy="91500"/>
          </a:xfrm>
          <a:prstGeom prst="roundRect">
            <a:avLst>
              <a:gd name="adj" fmla="val 50000"/>
            </a:avLst>
          </a:prstGeom>
          <a:solidFill>
            <a:schemeClr val="l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cxnSp>
        <p:nvCxnSpPr>
          <p:cNvPr id="1772" name="Google Shape;1772;p64"/>
          <p:cNvCxnSpPr>
            <a:stCxn id="1773" idx="1"/>
            <a:endCxn id="1768" idx="3"/>
          </p:cNvCxnSpPr>
          <p:nvPr/>
        </p:nvCxnSpPr>
        <p:spPr>
          <a:xfrm rot="10800000">
            <a:off x="1282650" y="3863863"/>
            <a:ext cx="768900" cy="216000"/>
          </a:xfrm>
          <a:prstGeom prst="bentConnector3">
            <a:avLst>
              <a:gd name="adj1" fmla="val 50006"/>
            </a:avLst>
          </a:prstGeom>
          <a:noFill/>
          <a:ln w="9525" cap="flat" cmpd="sng">
            <a:solidFill>
              <a:schemeClr val="accent2"/>
            </a:solidFill>
            <a:prstDash val="solid"/>
            <a:round/>
            <a:headEnd type="none" w="med" len="med"/>
            <a:tailEnd type="none" w="med" len="med"/>
          </a:ln>
        </p:spPr>
      </p:cxnSp>
      <p:cxnSp>
        <p:nvCxnSpPr>
          <p:cNvPr id="1774" name="Google Shape;1774;p64"/>
          <p:cNvCxnSpPr>
            <a:stCxn id="1769" idx="0"/>
            <a:endCxn id="1768" idx="2"/>
          </p:cNvCxnSpPr>
          <p:nvPr/>
        </p:nvCxnSpPr>
        <p:spPr>
          <a:xfrm rot="-5400000">
            <a:off x="384825" y="4265800"/>
            <a:ext cx="468000" cy="207000"/>
          </a:xfrm>
          <a:prstGeom prst="bentConnector3">
            <a:avLst>
              <a:gd name="adj1" fmla="val 49995"/>
            </a:avLst>
          </a:prstGeom>
          <a:noFill/>
          <a:ln w="9525" cap="flat" cmpd="sng">
            <a:solidFill>
              <a:schemeClr val="accent2"/>
            </a:solidFill>
            <a:prstDash val="solid"/>
            <a:round/>
            <a:headEnd type="triangle" w="med" len="med"/>
            <a:tailEnd type="none" w="med" len="med"/>
          </a:ln>
        </p:spPr>
      </p:cxnSp>
      <p:sp>
        <p:nvSpPr>
          <p:cNvPr id="1775" name="Google Shape;1775;p64"/>
          <p:cNvSpPr txBox="1"/>
          <p:nvPr/>
        </p:nvSpPr>
        <p:spPr>
          <a:xfrm>
            <a:off x="2263788" y="4022784"/>
            <a:ext cx="1050600" cy="10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Active</a:t>
            </a:r>
            <a:endParaRPr sz="600">
              <a:solidFill>
                <a:schemeClr val="dk2"/>
              </a:solidFill>
              <a:latin typeface="Montserrat Medium"/>
              <a:ea typeface="Montserrat Medium"/>
              <a:cs typeface="Montserrat Medium"/>
              <a:sym typeface="Montserrat Medium"/>
            </a:endParaRPr>
          </a:p>
        </p:txBody>
      </p:sp>
      <p:sp>
        <p:nvSpPr>
          <p:cNvPr id="1773" name="Google Shape;1773;p64"/>
          <p:cNvSpPr/>
          <p:nvPr/>
        </p:nvSpPr>
        <p:spPr>
          <a:xfrm>
            <a:off x="2051550" y="4047913"/>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776" name="Google Shape;1776;p64"/>
          <p:cNvSpPr/>
          <p:nvPr/>
        </p:nvSpPr>
        <p:spPr>
          <a:xfrm>
            <a:off x="2128425" y="4034111"/>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777" name="Google Shape;1777;p64"/>
          <p:cNvSpPr txBox="1"/>
          <p:nvPr/>
        </p:nvSpPr>
        <p:spPr>
          <a:xfrm>
            <a:off x="2035200" y="38282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Medicine status</a:t>
            </a:r>
            <a:endParaRPr sz="600">
              <a:solidFill>
                <a:schemeClr val="accent1"/>
              </a:solidFill>
              <a:latin typeface="Montserrat Medium"/>
              <a:ea typeface="Montserrat Medium"/>
              <a:cs typeface="Montserrat Medium"/>
              <a:sym typeface="Montserrat Medium"/>
            </a:endParaRPr>
          </a:p>
        </p:txBody>
      </p:sp>
      <p:sp>
        <p:nvSpPr>
          <p:cNvPr id="1778" name="Google Shape;1778;p64"/>
          <p:cNvSpPr/>
          <p:nvPr/>
        </p:nvSpPr>
        <p:spPr>
          <a:xfrm>
            <a:off x="4215379" y="1764800"/>
            <a:ext cx="850500" cy="267900"/>
          </a:xfrm>
          <a:prstGeom prst="round2SameRect">
            <a:avLst>
              <a:gd name="adj1" fmla="val 10574"/>
              <a:gd name="adj2" fmla="val 0"/>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abbreviation</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CCB</a:t>
            </a:r>
            <a:endParaRPr sz="700">
              <a:solidFill>
                <a:schemeClr val="lt2"/>
              </a:solidFill>
              <a:latin typeface="Montserrat"/>
              <a:ea typeface="Montserrat"/>
              <a:cs typeface="Montserrat"/>
              <a:sym typeface="Montserrat"/>
            </a:endParaRPr>
          </a:p>
        </p:txBody>
      </p:sp>
      <p:pic>
        <p:nvPicPr>
          <p:cNvPr id="1779" name="Google Shape;1779;p64"/>
          <p:cNvPicPr preferRelativeResize="0"/>
          <p:nvPr/>
        </p:nvPicPr>
        <p:blipFill>
          <a:blip r:embed="rId9">
            <a:alphaModFix/>
          </a:blip>
          <a:stretch>
            <a:fillRect/>
          </a:stretch>
        </p:blipFill>
        <p:spPr>
          <a:xfrm>
            <a:off x="68750" y="447275"/>
            <a:ext cx="191400" cy="191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83"/>
        <p:cNvGrpSpPr/>
        <p:nvPr/>
      </p:nvGrpSpPr>
      <p:grpSpPr>
        <a:xfrm>
          <a:off x="0" y="0"/>
          <a:ext cx="0" cy="0"/>
          <a:chOff x="0" y="0"/>
          <a:chExt cx="0" cy="0"/>
        </a:xfrm>
      </p:grpSpPr>
      <p:sp>
        <p:nvSpPr>
          <p:cNvPr id="1784" name="Google Shape;1784;p65"/>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5" name="Google Shape;1785;p65"/>
          <p:cNvSpPr/>
          <p:nvPr/>
        </p:nvSpPr>
        <p:spPr>
          <a:xfrm>
            <a:off x="1911100" y="1494500"/>
            <a:ext cx="6992400" cy="33027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1787" name="Google Shape;1787;p65"/>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9" name="Google Shape;1789;p65"/>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790" name="Google Shape;1790;p65"/>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1791" name="Google Shape;1791;p65"/>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793" name="Google Shape;1793;p65"/>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794" name="Google Shape;1794;p65"/>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795" name="Google Shape;1795;p65"/>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txBox="1">
            <a:spLocks noGrp="1"/>
          </p:cNvSpPr>
          <p:nvPr>
            <p:ph type="title" idx="4294967295"/>
          </p:nvPr>
        </p:nvSpPr>
        <p:spPr>
          <a:xfrm>
            <a:off x="189700" y="4952100"/>
            <a:ext cx="53241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Edit medicine     </a:t>
            </a:r>
            <a:endParaRPr sz="800"/>
          </a:p>
        </p:txBody>
      </p:sp>
      <p:pic>
        <p:nvPicPr>
          <p:cNvPr id="1797" name="Google Shape;1797;p65"/>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1798" name="Google Shape;1798;p65"/>
          <p:cNvSpPr txBox="1"/>
          <p:nvPr/>
        </p:nvSpPr>
        <p:spPr>
          <a:xfrm>
            <a:off x="2083625" y="988525"/>
            <a:ext cx="13857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Amlodipine 10mg</a:t>
            </a:r>
            <a:endParaRPr sz="900">
              <a:solidFill>
                <a:schemeClr val="lt1"/>
              </a:solidFill>
              <a:latin typeface="Montserrat Medium"/>
              <a:ea typeface="Montserrat Medium"/>
              <a:cs typeface="Montserrat Medium"/>
              <a:sym typeface="Montserrat Medium"/>
            </a:endParaRPr>
          </a:p>
        </p:txBody>
      </p:sp>
      <p:sp>
        <p:nvSpPr>
          <p:cNvPr id="1799" name="Google Shape;1799;p65"/>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1800" name="Google Shape;1800;p65"/>
          <p:cNvGrpSpPr/>
          <p:nvPr/>
        </p:nvGrpSpPr>
        <p:grpSpPr>
          <a:xfrm>
            <a:off x="7889175" y="434725"/>
            <a:ext cx="1262400" cy="225000"/>
            <a:chOff x="7889175" y="434725"/>
            <a:chExt cx="1262400" cy="225000"/>
          </a:xfrm>
        </p:grpSpPr>
        <p:sp>
          <p:nvSpPr>
            <p:cNvPr id="1801" name="Google Shape;1801;p65"/>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1802" name="Google Shape;1802;p65"/>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1803" name="Google Shape;1803;p65"/>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1804" name="Google Shape;1804;p65"/>
          <p:cNvPicPr preferRelativeResize="0"/>
          <p:nvPr/>
        </p:nvPicPr>
        <p:blipFill>
          <a:blip r:embed="rId6">
            <a:alphaModFix/>
          </a:blip>
          <a:stretch>
            <a:fillRect/>
          </a:stretch>
        </p:blipFill>
        <p:spPr>
          <a:xfrm>
            <a:off x="8422051" y="1105113"/>
            <a:ext cx="109728" cy="109728"/>
          </a:xfrm>
          <a:prstGeom prst="rect">
            <a:avLst/>
          </a:prstGeom>
          <a:noFill/>
          <a:ln>
            <a:noFill/>
          </a:ln>
        </p:spPr>
      </p:pic>
      <p:pic>
        <p:nvPicPr>
          <p:cNvPr id="1805" name="Google Shape;1805;p65"/>
          <p:cNvPicPr preferRelativeResize="0"/>
          <p:nvPr/>
        </p:nvPicPr>
        <p:blipFill>
          <a:blip r:embed="rId7">
            <a:alphaModFix/>
          </a:blip>
          <a:stretch>
            <a:fillRect/>
          </a:stretch>
        </p:blipFill>
        <p:spPr>
          <a:xfrm>
            <a:off x="7728912" y="1105128"/>
            <a:ext cx="109725" cy="109725"/>
          </a:xfrm>
          <a:prstGeom prst="rect">
            <a:avLst/>
          </a:prstGeom>
          <a:noFill/>
          <a:ln>
            <a:noFill/>
          </a:ln>
        </p:spPr>
      </p:pic>
      <p:sp>
        <p:nvSpPr>
          <p:cNvPr id="1806" name="Google Shape;1806;p65"/>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807" name="Google Shape;1807;p65"/>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Generic name</a:t>
            </a:r>
            <a:r>
              <a:rPr lang="en" sz="500">
                <a:solidFill>
                  <a:srgbClr val="F44336"/>
                </a:solidFill>
                <a:latin typeface="Montserrat"/>
                <a:ea typeface="Montserrat"/>
                <a:cs typeface="Montserrat"/>
                <a:sym typeface="Montserrat"/>
              </a:rPr>
              <a:t> *</a:t>
            </a:r>
            <a:endParaRPr sz="500">
              <a:solidFill>
                <a:srgbClr val="F4433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Amlodipine</a:t>
            </a:r>
            <a:endParaRPr sz="500">
              <a:solidFill>
                <a:schemeClr val="lt2"/>
              </a:solidFill>
              <a:latin typeface="Montserrat"/>
              <a:ea typeface="Montserrat"/>
              <a:cs typeface="Montserrat"/>
              <a:sym typeface="Montserrat"/>
            </a:endParaRPr>
          </a:p>
        </p:txBody>
      </p:sp>
      <p:cxnSp>
        <p:nvCxnSpPr>
          <p:cNvPr id="1808" name="Google Shape;1808;p65"/>
          <p:cNvCxnSpPr/>
          <p:nvPr/>
        </p:nvCxnSpPr>
        <p:spPr>
          <a:xfrm>
            <a:off x="2039025" y="2415531"/>
            <a:ext cx="1849200" cy="0"/>
          </a:xfrm>
          <a:prstGeom prst="straightConnector1">
            <a:avLst/>
          </a:prstGeom>
          <a:noFill/>
          <a:ln w="9525" cap="flat" cmpd="sng">
            <a:solidFill>
              <a:srgbClr val="B7B7B7"/>
            </a:solidFill>
            <a:prstDash val="solid"/>
            <a:round/>
            <a:headEnd type="none" w="med" len="med"/>
            <a:tailEnd type="none" w="med" len="med"/>
          </a:ln>
        </p:spPr>
      </p:cxnSp>
      <p:sp>
        <p:nvSpPr>
          <p:cNvPr id="1809" name="Google Shape;1809;p65"/>
          <p:cNvSpPr/>
          <p:nvPr/>
        </p:nvSpPr>
        <p:spPr>
          <a:xfrm>
            <a:off x="2039025" y="2524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cxnSp>
        <p:nvCxnSpPr>
          <p:cNvPr id="1810" name="Google Shape;1810;p65"/>
          <p:cNvCxnSpPr/>
          <p:nvPr/>
        </p:nvCxnSpPr>
        <p:spPr>
          <a:xfrm>
            <a:off x="2039025" y="2796531"/>
            <a:ext cx="1849200" cy="0"/>
          </a:xfrm>
          <a:prstGeom prst="straightConnector1">
            <a:avLst/>
          </a:prstGeom>
          <a:noFill/>
          <a:ln w="9525" cap="flat" cmpd="sng">
            <a:solidFill>
              <a:srgbClr val="B7B7B7"/>
            </a:solidFill>
            <a:prstDash val="solid"/>
            <a:round/>
            <a:headEnd type="none" w="med" len="med"/>
            <a:tailEnd type="none" w="med" len="med"/>
          </a:ln>
        </p:spPr>
      </p:cxnSp>
      <p:sp>
        <p:nvSpPr>
          <p:cNvPr id="1811" name="Google Shape;1811;p65"/>
          <p:cNvSpPr/>
          <p:nvPr/>
        </p:nvSpPr>
        <p:spPr>
          <a:xfrm>
            <a:off x="5186275" y="2143625"/>
            <a:ext cx="1082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Code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CCB</a:t>
            </a:r>
            <a:r>
              <a:rPr lang="en" sz="700">
                <a:solidFill>
                  <a:schemeClr val="dk2"/>
                </a:solidFill>
                <a:latin typeface="Montserrat"/>
                <a:ea typeface="Montserrat"/>
                <a:cs typeface="Montserrat"/>
                <a:sym typeface="Montserrat"/>
              </a:rPr>
              <a:t>001</a:t>
            </a:r>
            <a:endParaRPr sz="700">
              <a:solidFill>
                <a:schemeClr val="dk2"/>
              </a:solidFill>
              <a:latin typeface="Montserrat"/>
              <a:ea typeface="Montserrat"/>
              <a:cs typeface="Montserrat"/>
              <a:sym typeface="Montserrat"/>
            </a:endParaRPr>
          </a:p>
        </p:txBody>
      </p:sp>
      <p:sp>
        <p:nvSpPr>
          <p:cNvPr id="1812" name="Google Shape;1812;p65"/>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Medicine details</a:t>
            </a:r>
            <a:endParaRPr sz="600">
              <a:solidFill>
                <a:schemeClr val="accent1"/>
              </a:solidFill>
              <a:latin typeface="Montserrat Medium"/>
              <a:ea typeface="Montserrat Medium"/>
              <a:cs typeface="Montserrat Medium"/>
              <a:sym typeface="Montserrat Medium"/>
            </a:endParaRPr>
          </a:p>
        </p:txBody>
      </p:sp>
      <p:sp>
        <p:nvSpPr>
          <p:cNvPr id="1813" name="Google Shape;1813;p65"/>
          <p:cNvSpPr/>
          <p:nvPr/>
        </p:nvSpPr>
        <p:spPr>
          <a:xfrm>
            <a:off x="2039025" y="1764800"/>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Category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Hypertension</a:t>
            </a:r>
            <a:endParaRPr sz="700">
              <a:solidFill>
                <a:schemeClr val="lt2"/>
              </a:solidFill>
              <a:latin typeface="Montserrat"/>
              <a:ea typeface="Montserrat"/>
              <a:cs typeface="Montserrat"/>
              <a:sym typeface="Montserrat"/>
            </a:endParaRPr>
          </a:p>
        </p:txBody>
      </p:sp>
      <p:sp>
        <p:nvSpPr>
          <p:cNvPr id="1814" name="Google Shape;1814;p65"/>
          <p:cNvSpPr/>
          <p:nvPr/>
        </p:nvSpPr>
        <p:spPr>
          <a:xfrm>
            <a:off x="2039025" y="3328875"/>
            <a:ext cx="34749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Comments</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Oral, morning, before meal</a:t>
            </a:r>
            <a:endParaRPr sz="700">
              <a:solidFill>
                <a:schemeClr val="lt2"/>
              </a:solidFill>
              <a:latin typeface="Montserrat"/>
              <a:ea typeface="Montserrat"/>
              <a:cs typeface="Montserrat"/>
              <a:sym typeface="Montserrat"/>
            </a:endParaRPr>
          </a:p>
        </p:txBody>
      </p:sp>
      <p:cxnSp>
        <p:nvCxnSpPr>
          <p:cNvPr id="1815" name="Google Shape;1815;p65"/>
          <p:cNvCxnSpPr/>
          <p:nvPr/>
        </p:nvCxnSpPr>
        <p:spPr>
          <a:xfrm>
            <a:off x="2039025" y="3600775"/>
            <a:ext cx="3474900" cy="0"/>
          </a:xfrm>
          <a:prstGeom prst="straightConnector1">
            <a:avLst/>
          </a:prstGeom>
          <a:noFill/>
          <a:ln w="9525" cap="flat" cmpd="sng">
            <a:solidFill>
              <a:srgbClr val="B7B7B7"/>
            </a:solidFill>
            <a:prstDash val="solid"/>
            <a:round/>
            <a:headEnd type="none" w="med" len="med"/>
            <a:tailEnd type="none" w="med" len="med"/>
          </a:ln>
        </p:spPr>
      </p:cxnSp>
      <p:pic>
        <p:nvPicPr>
          <p:cNvPr id="1816" name="Google Shape;1816;p65"/>
          <p:cNvPicPr preferRelativeResize="0"/>
          <p:nvPr/>
        </p:nvPicPr>
        <p:blipFill>
          <a:blip r:embed="rId8">
            <a:alphaModFix/>
          </a:blip>
          <a:stretch>
            <a:fillRect/>
          </a:stretch>
        </p:blipFill>
        <p:spPr>
          <a:xfrm>
            <a:off x="1892808" y="1060704"/>
            <a:ext cx="192024" cy="192024"/>
          </a:xfrm>
          <a:prstGeom prst="rect">
            <a:avLst/>
          </a:prstGeom>
          <a:noFill/>
          <a:ln>
            <a:noFill/>
          </a:ln>
        </p:spPr>
      </p:pic>
      <p:sp>
        <p:nvSpPr>
          <p:cNvPr id="1817" name="Google Shape;1817;p65"/>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818" name="Google Shape;1818;p65"/>
          <p:cNvSpPr/>
          <p:nvPr/>
        </p:nvSpPr>
        <p:spPr>
          <a:xfrm>
            <a:off x="189700" y="1005112"/>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819" name="Google Shape;1819;p65"/>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820" name="Google Shape;1820;p65"/>
          <p:cNvPicPr preferRelativeResize="0"/>
          <p:nvPr/>
        </p:nvPicPr>
        <p:blipFill>
          <a:blip r:embed="rId9">
            <a:alphaModFix/>
          </a:blip>
          <a:stretch>
            <a:fillRect/>
          </a:stretch>
        </p:blipFill>
        <p:spPr>
          <a:xfrm>
            <a:off x="79975" y="841175"/>
            <a:ext cx="109728" cy="109728"/>
          </a:xfrm>
          <a:prstGeom prst="rect">
            <a:avLst/>
          </a:prstGeom>
          <a:noFill/>
          <a:ln>
            <a:noFill/>
          </a:ln>
        </p:spPr>
      </p:pic>
      <p:sp>
        <p:nvSpPr>
          <p:cNvPr id="1821" name="Google Shape;1821;p65"/>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822" name="Google Shape;1822;p65"/>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Examinations &amp; tests</a:t>
            </a:r>
            <a:endParaRPr sz="600">
              <a:solidFill>
                <a:schemeClr val="dk2"/>
              </a:solidFill>
              <a:latin typeface="Montserrat Medium"/>
              <a:ea typeface="Montserrat Medium"/>
              <a:cs typeface="Montserrat Medium"/>
              <a:sym typeface="Montserrat Medium"/>
            </a:endParaRPr>
          </a:p>
        </p:txBody>
      </p:sp>
      <p:sp>
        <p:nvSpPr>
          <p:cNvPr id="1823" name="Google Shape;1823;p65"/>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sp>
        <p:nvSpPr>
          <p:cNvPr id="1824" name="Google Shape;1824;p65"/>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42 Updated on July 23, ,2020</a:t>
            </a:r>
            <a:endParaRPr>
              <a:solidFill>
                <a:srgbClr val="FFFFFF"/>
              </a:solidFill>
            </a:endParaRPr>
          </a:p>
        </p:txBody>
      </p:sp>
      <p:sp>
        <p:nvSpPr>
          <p:cNvPr id="1825" name="Google Shape;1825;p65"/>
          <p:cNvSpPr/>
          <p:nvPr/>
        </p:nvSpPr>
        <p:spPr>
          <a:xfrm>
            <a:off x="4023350" y="1764800"/>
            <a:ext cx="157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Calcium channel blocker</a:t>
            </a:r>
            <a:endParaRPr sz="700">
              <a:solidFill>
                <a:schemeClr val="lt2"/>
              </a:solidFill>
              <a:latin typeface="Montserrat"/>
              <a:ea typeface="Montserrat"/>
              <a:cs typeface="Montserrat"/>
              <a:sym typeface="Montserrat"/>
            </a:endParaRPr>
          </a:p>
        </p:txBody>
      </p:sp>
      <p:sp>
        <p:nvSpPr>
          <p:cNvPr id="1826" name="Google Shape;1826;p65"/>
          <p:cNvSpPr/>
          <p:nvPr/>
        </p:nvSpPr>
        <p:spPr>
          <a:xfrm>
            <a:off x="5774876" y="1764800"/>
            <a:ext cx="1082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Class abbreviation</a:t>
            </a:r>
            <a:endParaRPr sz="500">
              <a:solidFill>
                <a:schemeClr val="lt2"/>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CCB</a:t>
            </a:r>
            <a:endParaRPr sz="700">
              <a:solidFill>
                <a:schemeClr val="lt2"/>
              </a:solidFill>
              <a:latin typeface="Montserrat"/>
              <a:ea typeface="Montserrat"/>
              <a:cs typeface="Montserrat"/>
              <a:sym typeface="Montserrat"/>
            </a:endParaRPr>
          </a:p>
        </p:txBody>
      </p:sp>
      <p:sp>
        <p:nvSpPr>
          <p:cNvPr id="1827" name="Google Shape;1827;p65"/>
          <p:cNvSpPr/>
          <p:nvPr/>
        </p:nvSpPr>
        <p:spPr>
          <a:xfrm>
            <a:off x="4526280" y="2926080"/>
            <a:ext cx="987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Duration (days)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a:t>
            </a:r>
            <a:endParaRPr sz="700">
              <a:solidFill>
                <a:schemeClr val="lt2"/>
              </a:solidFill>
              <a:latin typeface="Montserrat"/>
              <a:ea typeface="Montserrat"/>
              <a:cs typeface="Montserrat"/>
              <a:sym typeface="Montserrat"/>
            </a:endParaRPr>
          </a:p>
        </p:txBody>
      </p:sp>
      <p:sp>
        <p:nvSpPr>
          <p:cNvPr id="1828" name="Google Shape;1828;p65"/>
          <p:cNvSpPr/>
          <p:nvPr/>
        </p:nvSpPr>
        <p:spPr>
          <a:xfrm>
            <a:off x="2039025" y="2926075"/>
            <a:ext cx="987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Quantity per dose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cxnSp>
        <p:nvCxnSpPr>
          <p:cNvPr id="1829" name="Google Shape;1829;p65"/>
          <p:cNvCxnSpPr/>
          <p:nvPr/>
        </p:nvCxnSpPr>
        <p:spPr>
          <a:xfrm>
            <a:off x="2039025" y="3197975"/>
            <a:ext cx="987600" cy="0"/>
          </a:xfrm>
          <a:prstGeom prst="straightConnector1">
            <a:avLst/>
          </a:prstGeom>
          <a:noFill/>
          <a:ln w="9525" cap="flat" cmpd="sng">
            <a:solidFill>
              <a:srgbClr val="B7B7B7"/>
            </a:solidFill>
            <a:prstDash val="solid"/>
            <a:round/>
            <a:headEnd type="none" w="med" len="med"/>
            <a:tailEnd type="none" w="med" len="med"/>
          </a:ln>
        </p:spPr>
      </p:cxnSp>
      <p:cxnSp>
        <p:nvCxnSpPr>
          <p:cNvPr id="1830" name="Google Shape;1830;p65"/>
          <p:cNvCxnSpPr/>
          <p:nvPr/>
        </p:nvCxnSpPr>
        <p:spPr>
          <a:xfrm>
            <a:off x="4526280" y="3197977"/>
            <a:ext cx="987600" cy="0"/>
          </a:xfrm>
          <a:prstGeom prst="straightConnector1">
            <a:avLst/>
          </a:prstGeom>
          <a:noFill/>
          <a:ln w="9525" cap="flat" cmpd="sng">
            <a:solidFill>
              <a:srgbClr val="B7B7B7"/>
            </a:solidFill>
            <a:prstDash val="solid"/>
            <a:round/>
            <a:headEnd type="none" w="med" len="med"/>
            <a:tailEnd type="none" w="med" len="med"/>
          </a:ln>
        </p:spPr>
      </p:cxnSp>
      <p:sp>
        <p:nvSpPr>
          <p:cNvPr id="1831" name="Google Shape;1831;p65"/>
          <p:cNvSpPr/>
          <p:nvPr/>
        </p:nvSpPr>
        <p:spPr>
          <a:xfrm>
            <a:off x="3154680" y="2924075"/>
            <a:ext cx="12273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Doses per day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a:t>
            </a:r>
            <a:endParaRPr sz="700">
              <a:solidFill>
                <a:schemeClr val="lt2"/>
              </a:solidFill>
              <a:latin typeface="Montserrat"/>
              <a:ea typeface="Montserrat"/>
              <a:cs typeface="Montserrat"/>
              <a:sym typeface="Montserrat"/>
            </a:endParaRPr>
          </a:p>
        </p:txBody>
      </p:sp>
      <p:cxnSp>
        <p:nvCxnSpPr>
          <p:cNvPr id="1832" name="Google Shape;1832;p65"/>
          <p:cNvCxnSpPr/>
          <p:nvPr/>
        </p:nvCxnSpPr>
        <p:spPr>
          <a:xfrm>
            <a:off x="3154680" y="3195975"/>
            <a:ext cx="1227300" cy="0"/>
          </a:xfrm>
          <a:prstGeom prst="straightConnector1">
            <a:avLst/>
          </a:prstGeom>
          <a:noFill/>
          <a:ln w="9525" cap="flat" cmpd="sng">
            <a:solidFill>
              <a:srgbClr val="B7B7B7"/>
            </a:solidFill>
            <a:prstDash val="solid"/>
            <a:round/>
            <a:headEnd type="none" w="med" len="med"/>
            <a:tailEnd type="none" w="med" len="med"/>
          </a:ln>
        </p:spPr>
      </p:cxnSp>
      <p:pic>
        <p:nvPicPr>
          <p:cNvPr id="1833" name="Google Shape;1833;p65"/>
          <p:cNvPicPr preferRelativeResize="0"/>
          <p:nvPr/>
        </p:nvPicPr>
        <p:blipFill>
          <a:blip r:embed="rId10">
            <a:alphaModFix/>
          </a:blip>
          <a:stretch>
            <a:fillRect/>
          </a:stretch>
        </p:blipFill>
        <p:spPr>
          <a:xfrm>
            <a:off x="2880360" y="2999232"/>
            <a:ext cx="109728" cy="109728"/>
          </a:xfrm>
          <a:prstGeom prst="rect">
            <a:avLst/>
          </a:prstGeom>
          <a:noFill/>
          <a:ln>
            <a:noFill/>
          </a:ln>
        </p:spPr>
      </p:pic>
      <p:pic>
        <p:nvPicPr>
          <p:cNvPr id="1834" name="Google Shape;1834;p65"/>
          <p:cNvPicPr preferRelativeResize="0"/>
          <p:nvPr/>
        </p:nvPicPr>
        <p:blipFill>
          <a:blip r:embed="rId10">
            <a:alphaModFix/>
          </a:blip>
          <a:stretch>
            <a:fillRect/>
          </a:stretch>
        </p:blipFill>
        <p:spPr>
          <a:xfrm>
            <a:off x="4234717" y="3003169"/>
            <a:ext cx="109728" cy="109728"/>
          </a:xfrm>
          <a:prstGeom prst="rect">
            <a:avLst/>
          </a:prstGeom>
          <a:noFill/>
          <a:ln>
            <a:noFill/>
          </a:ln>
        </p:spPr>
      </p:pic>
      <p:sp>
        <p:nvSpPr>
          <p:cNvPr id="1835" name="Google Shape;1835;p65"/>
          <p:cNvSpPr txBox="1"/>
          <p:nvPr/>
        </p:nvSpPr>
        <p:spPr>
          <a:xfrm>
            <a:off x="3556650" y="1001800"/>
            <a:ext cx="787800" cy="337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Non-editable</a:t>
            </a:r>
            <a:endParaRPr sz="700">
              <a:solidFill>
                <a:srgbClr val="FFFFFF"/>
              </a:solidFill>
              <a:latin typeface="Roboto"/>
              <a:ea typeface="Roboto"/>
              <a:cs typeface="Roboto"/>
              <a:sym typeface="Roboto"/>
            </a:endParaRPr>
          </a:p>
        </p:txBody>
      </p:sp>
      <p:cxnSp>
        <p:nvCxnSpPr>
          <p:cNvPr id="1836" name="Google Shape;1836;p65"/>
          <p:cNvCxnSpPr>
            <a:stCxn id="1813" idx="3"/>
            <a:endCxn id="1835" idx="2"/>
          </p:cNvCxnSpPr>
          <p:nvPr/>
        </p:nvCxnSpPr>
        <p:spPr>
          <a:xfrm rot="-5400000">
            <a:off x="3244575" y="1058750"/>
            <a:ext cx="425100" cy="987000"/>
          </a:xfrm>
          <a:prstGeom prst="bentConnector3">
            <a:avLst>
              <a:gd name="adj1" fmla="val 50012"/>
            </a:avLst>
          </a:prstGeom>
          <a:noFill/>
          <a:ln w="9525" cap="flat" cmpd="sng">
            <a:solidFill>
              <a:schemeClr val="accent2"/>
            </a:solidFill>
            <a:prstDash val="solid"/>
            <a:round/>
            <a:headEnd type="none" w="med" len="med"/>
            <a:tailEnd type="none" w="med" len="med"/>
          </a:ln>
        </p:spPr>
      </p:cxnSp>
      <p:cxnSp>
        <p:nvCxnSpPr>
          <p:cNvPr id="1837" name="Google Shape;1837;p65"/>
          <p:cNvCxnSpPr>
            <a:stCxn id="1825" idx="3"/>
            <a:endCxn id="1835" idx="2"/>
          </p:cNvCxnSpPr>
          <p:nvPr/>
        </p:nvCxnSpPr>
        <p:spPr>
          <a:xfrm rot="5400000" flipH="1">
            <a:off x="4169150" y="1121000"/>
            <a:ext cx="425100" cy="862500"/>
          </a:xfrm>
          <a:prstGeom prst="bentConnector3">
            <a:avLst>
              <a:gd name="adj1" fmla="val 50012"/>
            </a:avLst>
          </a:prstGeom>
          <a:noFill/>
          <a:ln w="9525" cap="flat" cmpd="sng">
            <a:solidFill>
              <a:schemeClr val="accent2"/>
            </a:solidFill>
            <a:prstDash val="solid"/>
            <a:round/>
            <a:headEnd type="none" w="med" len="med"/>
            <a:tailEnd type="none" w="med" len="med"/>
          </a:ln>
        </p:spPr>
      </p:cxnSp>
      <p:cxnSp>
        <p:nvCxnSpPr>
          <p:cNvPr id="1838" name="Google Shape;1838;p65"/>
          <p:cNvCxnSpPr>
            <a:stCxn id="1811" idx="3"/>
            <a:endCxn id="1835" idx="2"/>
          </p:cNvCxnSpPr>
          <p:nvPr/>
        </p:nvCxnSpPr>
        <p:spPr>
          <a:xfrm rot="5400000" flipH="1">
            <a:off x="4437025" y="853025"/>
            <a:ext cx="804000" cy="1777200"/>
          </a:xfrm>
          <a:prstGeom prst="bentConnector3">
            <a:avLst>
              <a:gd name="adj1" fmla="val 50002"/>
            </a:avLst>
          </a:prstGeom>
          <a:noFill/>
          <a:ln w="9525" cap="flat" cmpd="sng">
            <a:solidFill>
              <a:schemeClr val="accent2"/>
            </a:solidFill>
            <a:prstDash val="solid"/>
            <a:round/>
            <a:headEnd type="none" w="med" len="med"/>
            <a:tailEnd type="none" w="med" len="med"/>
          </a:ln>
        </p:spPr>
      </p:cxnSp>
      <p:cxnSp>
        <p:nvCxnSpPr>
          <p:cNvPr id="1839" name="Google Shape;1839;p65"/>
          <p:cNvCxnSpPr>
            <a:stCxn id="1826" idx="3"/>
            <a:endCxn id="1835" idx="2"/>
          </p:cNvCxnSpPr>
          <p:nvPr/>
        </p:nvCxnSpPr>
        <p:spPr>
          <a:xfrm rot="5400000" flipH="1">
            <a:off x="4920776" y="369350"/>
            <a:ext cx="425100" cy="2365800"/>
          </a:xfrm>
          <a:prstGeom prst="bentConnector3">
            <a:avLst>
              <a:gd name="adj1" fmla="val 50012"/>
            </a:avLst>
          </a:prstGeom>
          <a:noFill/>
          <a:ln w="9525" cap="flat" cmpd="sng">
            <a:solidFill>
              <a:schemeClr val="accent2"/>
            </a:solidFill>
            <a:prstDash val="solid"/>
            <a:round/>
            <a:headEnd type="none" w="med" len="med"/>
            <a:tailEnd type="none" w="med" len="med"/>
          </a:ln>
        </p:spPr>
      </p:cxnSp>
      <p:sp>
        <p:nvSpPr>
          <p:cNvPr id="1840" name="Google Shape;1840;p65"/>
          <p:cNvSpPr/>
          <p:nvPr/>
        </p:nvSpPr>
        <p:spPr>
          <a:xfrm>
            <a:off x="4023350" y="2141359"/>
            <a:ext cx="990600" cy="267900"/>
          </a:xfrm>
          <a:prstGeom prst="round2SameRect">
            <a:avLst>
              <a:gd name="adj1" fmla="val 10574"/>
              <a:gd name="adj2" fmla="val 0"/>
            </a:avLst>
          </a:prstGeom>
          <a:solidFill>
            <a:srgbClr val="F3F3F3"/>
          </a:solidFill>
          <a:ln>
            <a:noFill/>
          </a:ln>
        </p:spPr>
        <p:txBody>
          <a:bodyPr spcFirstLastPara="1" wrap="square" lIns="91425" tIns="91425" rIns="4570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Dosage </a:t>
            </a:r>
            <a:r>
              <a:rPr lang="en" sz="500">
                <a:solidFill>
                  <a:srgbClr val="F44336"/>
                </a:solidFill>
                <a:latin typeface="Montserrat"/>
                <a:ea typeface="Montserrat"/>
                <a:cs typeface="Montserrat"/>
                <a:sym typeface="Montserrat"/>
              </a:rPr>
              <a:t>*</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10	         </a:t>
            </a:r>
            <a:r>
              <a:rPr lang="en" sz="700">
                <a:solidFill>
                  <a:schemeClr val="lt2"/>
                </a:solidFill>
                <a:latin typeface="Montserrat"/>
                <a:ea typeface="Montserrat"/>
                <a:cs typeface="Montserrat"/>
                <a:sym typeface="Montserrat"/>
              </a:rPr>
              <a:t>mg</a:t>
            </a:r>
            <a:endParaRPr sz="700">
              <a:solidFill>
                <a:schemeClr val="lt2"/>
              </a:solidFill>
              <a:latin typeface="Montserrat"/>
              <a:ea typeface="Montserrat"/>
              <a:cs typeface="Montserrat"/>
              <a:sym typeface="Montserrat"/>
            </a:endParaRPr>
          </a:p>
        </p:txBody>
      </p:sp>
      <p:cxnSp>
        <p:nvCxnSpPr>
          <p:cNvPr id="1841" name="Google Shape;1841;p65"/>
          <p:cNvCxnSpPr/>
          <p:nvPr/>
        </p:nvCxnSpPr>
        <p:spPr>
          <a:xfrm>
            <a:off x="4023350" y="2413256"/>
            <a:ext cx="990600" cy="0"/>
          </a:xfrm>
          <a:prstGeom prst="straightConnector1">
            <a:avLst/>
          </a:prstGeom>
          <a:noFill/>
          <a:ln w="9525" cap="flat" cmpd="sng">
            <a:solidFill>
              <a:srgbClr val="B7B7B7"/>
            </a:solidFill>
            <a:prstDash val="solid"/>
            <a:round/>
            <a:headEnd type="none" w="med" len="med"/>
            <a:tailEnd type="none" w="med" len="med"/>
          </a:ln>
        </p:spPr>
      </p:cxnSp>
      <p:pic>
        <p:nvPicPr>
          <p:cNvPr id="1842" name="Google Shape;1842;p65"/>
          <p:cNvPicPr preferRelativeResize="0"/>
          <p:nvPr/>
        </p:nvPicPr>
        <p:blipFill>
          <a:blip r:embed="rId11">
            <a:alphaModFix/>
          </a:blip>
          <a:stretch>
            <a:fillRect/>
          </a:stretch>
        </p:blipFill>
        <p:spPr>
          <a:xfrm>
            <a:off x="68750" y="447275"/>
            <a:ext cx="191400" cy="191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46"/>
        <p:cNvGrpSpPr/>
        <p:nvPr/>
      </p:nvGrpSpPr>
      <p:grpSpPr>
        <a:xfrm>
          <a:off x="0" y="0"/>
          <a:ext cx="0" cy="0"/>
          <a:chOff x="0" y="0"/>
          <a:chExt cx="0" cy="0"/>
        </a:xfrm>
      </p:grpSpPr>
      <p:sp>
        <p:nvSpPr>
          <p:cNvPr id="1847" name="Google Shape;1847;p66"/>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848" name="Google Shape;1848;p66"/>
          <p:cNvSpPr/>
          <p:nvPr/>
        </p:nvSpPr>
        <p:spPr>
          <a:xfrm>
            <a:off x="3431450" y="2036750"/>
            <a:ext cx="2796900" cy="10110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Are you sure you want to continue?</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r>
              <a:rPr lang="en" sz="700">
                <a:latin typeface="Montserrat"/>
                <a:ea typeface="Montserrat"/>
                <a:cs typeface="Montserrat"/>
                <a:sym typeface="Montserrat"/>
              </a:rPr>
              <a:t>Once saved the medicine category, class and code can not be changed.</a:t>
            </a:r>
            <a:endParaRPr sz="700">
              <a:latin typeface="Montserrat"/>
              <a:ea typeface="Montserrat"/>
              <a:cs typeface="Montserrat"/>
              <a:sym typeface="Montserrat"/>
            </a:endParaRPr>
          </a:p>
        </p:txBody>
      </p:sp>
      <p:sp>
        <p:nvSpPr>
          <p:cNvPr id="1849" name="Google Shape;1849;p66"/>
          <p:cNvSpPr/>
          <p:nvPr/>
        </p:nvSpPr>
        <p:spPr>
          <a:xfrm>
            <a:off x="3495534" y="2754275"/>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C</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F</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M</a:t>
            </a:r>
            <a:endParaRPr sz="600">
              <a:solidFill>
                <a:schemeClr val="dk1"/>
              </a:solidFill>
              <a:latin typeface="Montserrat Medium"/>
              <a:ea typeface="Montserrat Medium"/>
              <a:cs typeface="Montserrat Medium"/>
              <a:sym typeface="Montserrat Medium"/>
            </a:endParaRPr>
          </a:p>
        </p:txBody>
      </p:sp>
      <p:sp>
        <p:nvSpPr>
          <p:cNvPr id="1850" name="Google Shape;1850;p66"/>
          <p:cNvSpPr/>
          <p:nvPr/>
        </p:nvSpPr>
        <p:spPr>
          <a:xfrm>
            <a:off x="4105126" y="2754275"/>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
        <p:nvSpPr>
          <p:cNvPr id="1851" name="Google Shape;1851;p66"/>
          <p:cNvSpPr txBox="1"/>
          <p:nvPr/>
        </p:nvSpPr>
        <p:spPr>
          <a:xfrm>
            <a:off x="7621550" y="465775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43 Updated on July 15,2020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7"/>
          <p:cNvSpPr txBox="1">
            <a:spLocks noGrp="1"/>
          </p:cNvSpPr>
          <p:nvPr>
            <p:ph type="body" idx="1"/>
          </p:nvPr>
        </p:nvSpPr>
        <p:spPr>
          <a:xfrm>
            <a:off x="471900" y="1821600"/>
            <a:ext cx="7350600" cy="3321900"/>
          </a:xfrm>
          <a:prstGeom prst="rect">
            <a:avLst/>
          </a:prstGeom>
        </p:spPr>
        <p:txBody>
          <a:bodyPr spcFirstLastPara="1" wrap="square" lIns="0" tIns="91425" rIns="91425" bIns="91425" anchor="t" anchorCtr="0">
            <a:noAutofit/>
          </a:bodyPr>
          <a:lstStyle/>
          <a:p>
            <a:pPr marL="457200" lvl="0" indent="-285750" algn="l" rtl="0">
              <a:lnSpc>
                <a:spcPct val="100000"/>
              </a:lnSpc>
              <a:spcBef>
                <a:spcPts val="0"/>
              </a:spcBef>
              <a:spcAft>
                <a:spcPts val="0"/>
              </a:spcAft>
              <a:buClr>
                <a:srgbClr val="666666"/>
              </a:buClr>
              <a:buSzPts val="900"/>
              <a:buAutoNum type="arabicPeriod"/>
            </a:pPr>
            <a:r>
              <a:rPr lang="en" sz="900" b="1">
                <a:solidFill>
                  <a:schemeClr val="dk1"/>
                </a:solidFill>
              </a:rPr>
              <a:t>Page title : </a:t>
            </a:r>
            <a:r>
              <a:rPr lang="en" sz="900" b="1"/>
              <a:t>Examinations</a:t>
            </a:r>
            <a:endParaRPr sz="900" b="1"/>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Fields shown :</a:t>
            </a:r>
            <a:endParaRPr sz="900" b="1">
              <a:solidFill>
                <a:schemeClr val="dk1"/>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Code </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Name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Status (active / inactive)</a:t>
            </a:r>
            <a:endParaRPr sz="900">
              <a:solidFill>
                <a:srgbClr val="666666"/>
              </a:solidFill>
            </a:endParaRPr>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sort :</a:t>
            </a:r>
            <a:r>
              <a:rPr lang="en" sz="900" b="1"/>
              <a:t> </a:t>
            </a:r>
            <a:r>
              <a:rPr lang="en" sz="900">
                <a:solidFill>
                  <a:srgbClr val="666666"/>
                </a:solidFill>
              </a:rPr>
              <a:t>most recently added examination code </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Sortable fields :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Examination code</a:t>
            </a:r>
            <a:endParaRPr sz="900">
              <a:solidFill>
                <a:srgbClr val="666666"/>
              </a:solidFill>
            </a:endParaRPr>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Examination name</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Filters :</a:t>
            </a:r>
            <a:endParaRPr sz="900" b="1"/>
          </a:p>
          <a:p>
            <a:pPr marL="914400" lvl="1" indent="-285750" algn="l" rtl="0">
              <a:lnSpc>
                <a:spcPct val="100000"/>
              </a:lnSpc>
              <a:spcBef>
                <a:spcPts val="0"/>
              </a:spcBef>
              <a:spcAft>
                <a:spcPts val="0"/>
              </a:spcAft>
              <a:buClr>
                <a:srgbClr val="666666"/>
              </a:buClr>
              <a:buSzPts val="900"/>
              <a:buAutoNum type="alphaLcPeriod"/>
            </a:pPr>
            <a:r>
              <a:rPr lang="en" sz="900"/>
              <a:t>Status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Default filter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All (all examinations)</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Pagination rule :</a:t>
            </a:r>
            <a:endParaRPr sz="900" b="1"/>
          </a:p>
          <a:p>
            <a:pPr marL="914400" lvl="1" indent="-285750" algn="l" rtl="0">
              <a:lnSpc>
                <a:spcPct val="100000"/>
              </a:lnSpc>
              <a:spcBef>
                <a:spcPts val="0"/>
              </a:spcBef>
              <a:spcAft>
                <a:spcPts val="0"/>
              </a:spcAft>
              <a:buClr>
                <a:srgbClr val="666666"/>
              </a:buClr>
              <a:buSzPts val="900"/>
              <a:buAutoNum type="alphaLcPeriod"/>
            </a:pPr>
            <a:r>
              <a:rPr lang="en" sz="900">
                <a:solidFill>
                  <a:srgbClr val="666666"/>
                </a:solidFill>
              </a:rPr>
              <a:t>Flexible pagination</a:t>
            </a:r>
            <a:r>
              <a:rPr lang="en" sz="900"/>
              <a:t> (</a:t>
            </a:r>
            <a:r>
              <a:rPr lang="en" sz="900" b="1"/>
              <a:t>10, 25, 50, 100</a:t>
            </a:r>
            <a:r>
              <a:rPr lang="en" sz="900"/>
              <a:t>)</a:t>
            </a:r>
            <a:endParaRPr sz="900"/>
          </a:p>
          <a:p>
            <a:pPr marL="457200" lvl="0" indent="-285750" algn="l" rtl="0">
              <a:lnSpc>
                <a:spcPct val="100000"/>
              </a:lnSpc>
              <a:spcBef>
                <a:spcPts val="400"/>
              </a:spcBef>
              <a:spcAft>
                <a:spcPts val="0"/>
              </a:spcAft>
              <a:buClr>
                <a:srgbClr val="666666"/>
              </a:buClr>
              <a:buSzPts val="900"/>
              <a:buAutoNum type="arabicPeriod"/>
            </a:pPr>
            <a:r>
              <a:rPr lang="en" sz="900" b="1">
                <a:solidFill>
                  <a:schemeClr val="dk1"/>
                </a:solidFill>
              </a:rPr>
              <a:t>Search fields placeholder text :</a:t>
            </a:r>
            <a:endParaRPr sz="900" b="1"/>
          </a:p>
          <a:p>
            <a:pPr marL="914400" lvl="1" indent="-285750" algn="l" rtl="0">
              <a:lnSpc>
                <a:spcPct val="100000"/>
              </a:lnSpc>
              <a:spcBef>
                <a:spcPts val="0"/>
              </a:spcBef>
              <a:spcAft>
                <a:spcPts val="0"/>
              </a:spcAft>
              <a:buClr>
                <a:srgbClr val="666666"/>
              </a:buClr>
              <a:buSzPts val="900"/>
              <a:buAutoNum type="alphaLcPeriod"/>
            </a:pPr>
            <a:r>
              <a:rPr lang="en" sz="900" b="1">
                <a:solidFill>
                  <a:srgbClr val="666666"/>
                </a:solidFill>
              </a:rPr>
              <a:t>Search by intervention code or name</a:t>
            </a:r>
            <a:endParaRPr sz="900" b="1"/>
          </a:p>
          <a:p>
            <a:pPr marL="457200" lvl="0" indent="-285750" algn="l" rtl="0">
              <a:lnSpc>
                <a:spcPct val="100000"/>
              </a:lnSpc>
              <a:spcBef>
                <a:spcPts val="400"/>
              </a:spcBef>
              <a:spcAft>
                <a:spcPts val="400"/>
              </a:spcAft>
              <a:buClr>
                <a:srgbClr val="666666"/>
              </a:buClr>
              <a:buSzPts val="900"/>
              <a:buAutoNum type="arabicPeriod"/>
            </a:pPr>
            <a:r>
              <a:rPr lang="en" sz="900" b="1">
                <a:solidFill>
                  <a:schemeClr val="dk1"/>
                </a:solidFill>
              </a:rPr>
              <a:t>Download</a:t>
            </a:r>
            <a:endParaRPr sz="900" b="1"/>
          </a:p>
        </p:txBody>
      </p:sp>
      <p:sp>
        <p:nvSpPr>
          <p:cNvPr id="1857" name="Google Shape;1857;p6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Examination list view</a:t>
            </a:r>
            <a:endParaRPr sz="3000"/>
          </a:p>
        </p:txBody>
      </p:sp>
      <p:sp>
        <p:nvSpPr>
          <p:cNvPr id="1858" name="Google Shape;1858;p6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859" name="Google Shape;1859;p67"/>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44 Updated on July 15,2020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pic>
        <p:nvPicPr>
          <p:cNvPr id="221" name="Google Shape;221;p32"/>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222" name="Google Shape;222;p32"/>
          <p:cNvSpPr/>
          <p:nvPr/>
        </p:nvSpPr>
        <p:spPr>
          <a:xfrm rot="-5400000">
            <a:off x="200752" y="1912349"/>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32"/>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226" name="Google Shape;226;p32"/>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Authorization code  </a:t>
            </a:r>
            <a:endParaRPr sz="800"/>
          </a:p>
        </p:txBody>
      </p:sp>
      <p:sp>
        <p:nvSpPr>
          <p:cNvPr id="227" name="Google Shape;227;p32"/>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28" name="Google Shape;228;p32"/>
          <p:cNvSpPr/>
          <p:nvPr/>
        </p:nvSpPr>
        <p:spPr>
          <a:xfrm>
            <a:off x="3816102"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Authorization code *</a:t>
            </a:r>
            <a:endParaRPr sz="700">
              <a:solidFill>
                <a:schemeClr val="lt2"/>
              </a:solidFill>
              <a:latin typeface="Montserrat"/>
              <a:ea typeface="Montserrat"/>
              <a:cs typeface="Montserrat"/>
              <a:sym typeface="Montserrat"/>
            </a:endParaRPr>
          </a:p>
        </p:txBody>
      </p:sp>
      <p:cxnSp>
        <p:nvCxnSpPr>
          <p:cNvPr id="229" name="Google Shape;229;p32"/>
          <p:cNvCxnSpPr/>
          <p:nvPr/>
        </p:nvCxnSpPr>
        <p:spPr>
          <a:xfrm>
            <a:off x="3816102" y="2615049"/>
            <a:ext cx="1514700" cy="0"/>
          </a:xfrm>
          <a:prstGeom prst="straightConnector1">
            <a:avLst/>
          </a:prstGeom>
          <a:noFill/>
          <a:ln w="9525" cap="flat" cmpd="sng">
            <a:solidFill>
              <a:srgbClr val="B7B7B7"/>
            </a:solidFill>
            <a:prstDash val="solid"/>
            <a:round/>
            <a:headEnd type="none" w="med" len="med"/>
            <a:tailEnd type="none" w="med" len="med"/>
          </a:ln>
        </p:spPr>
      </p:cxnSp>
      <p:sp>
        <p:nvSpPr>
          <p:cNvPr id="230" name="Google Shape;230;p32"/>
          <p:cNvSpPr/>
          <p:nvPr/>
        </p:nvSpPr>
        <p:spPr>
          <a:xfrm>
            <a:off x="3813050" y="3184725"/>
            <a:ext cx="1514700" cy="267900"/>
          </a:xfrm>
          <a:prstGeom prst="roundRect">
            <a:avLst>
              <a:gd name="adj" fmla="val 0"/>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a:ea typeface="Montserrat"/>
                <a:cs typeface="Montserrat"/>
                <a:sym typeface="Montserrat"/>
              </a:rPr>
              <a:t>Request new authorization code in</a:t>
            </a:r>
            <a:endParaRPr sz="6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900">
                <a:solidFill>
                  <a:schemeClr val="accent1"/>
                </a:solidFill>
                <a:latin typeface="Montserrat Medium"/>
                <a:ea typeface="Montserrat Medium"/>
                <a:cs typeface="Montserrat Medium"/>
                <a:sym typeface="Montserrat Medium"/>
              </a:rPr>
              <a:t>28</a:t>
            </a:r>
            <a:r>
              <a:rPr lang="en" sz="600">
                <a:solidFill>
                  <a:schemeClr val="dk1"/>
                </a:solidFill>
                <a:latin typeface="Montserrat"/>
                <a:ea typeface="Montserrat"/>
                <a:cs typeface="Montserrat"/>
                <a:sym typeface="Montserrat"/>
              </a:rPr>
              <a:t> seconds</a:t>
            </a:r>
            <a:endParaRPr sz="600">
              <a:solidFill>
                <a:schemeClr val="dk1"/>
              </a:solidFill>
              <a:latin typeface="Montserrat"/>
              <a:ea typeface="Montserrat"/>
              <a:cs typeface="Montserrat"/>
              <a:sym typeface="Montserrat"/>
            </a:endParaRPr>
          </a:p>
        </p:txBody>
      </p:sp>
      <p:sp>
        <p:nvSpPr>
          <p:cNvPr id="231" name="Google Shape;231;p32"/>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sp>
        <p:nvSpPr>
          <p:cNvPr id="232" name="Google Shape;232;p32"/>
          <p:cNvSpPr/>
          <p:nvPr/>
        </p:nvSpPr>
        <p:spPr>
          <a:xfrm>
            <a:off x="3813050" y="2868857"/>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U</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B</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M</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endParaRPr sz="600">
              <a:solidFill>
                <a:srgbClr val="FFFFFF"/>
              </a:solidFill>
              <a:latin typeface="Montserrat Medium"/>
              <a:ea typeface="Montserrat Medium"/>
              <a:cs typeface="Montserrat Medium"/>
              <a:sym typeface="Montserrat Medium"/>
            </a:endParaRPr>
          </a:p>
        </p:txBody>
      </p:sp>
      <p:sp>
        <p:nvSpPr>
          <p:cNvPr id="233" name="Google Shape;233;p32"/>
          <p:cNvSpPr txBox="1"/>
          <p:nvPr/>
        </p:nvSpPr>
        <p:spPr>
          <a:xfrm>
            <a:off x="6973900" y="2780475"/>
            <a:ext cx="1731900" cy="7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dirty="0">
                <a:solidFill>
                  <a:schemeClr val="lt1"/>
                </a:solidFill>
                <a:latin typeface="Roboto"/>
                <a:ea typeface="Roboto"/>
                <a:cs typeface="Roboto"/>
                <a:sym typeface="Roboto"/>
              </a:rPr>
              <a:t>30-second countdown timer. Recommendation from npmjs.com: </a:t>
            </a:r>
            <a:r>
              <a:rPr lang="en" sz="800" u="sng" dirty="0">
                <a:solidFill>
                  <a:schemeClr val="hlink"/>
                </a:solidFill>
                <a:latin typeface="Roboto"/>
                <a:ea typeface="Roboto"/>
                <a:cs typeface="Roboto"/>
                <a:sym typeface="Roboto"/>
                <a:hlinkClick r:id="rId5"/>
              </a:rPr>
              <a:t>Angular Timer, a simple, inter-operable AngularJS directive</a:t>
            </a:r>
            <a:r>
              <a:rPr lang="en" sz="800" dirty="0">
                <a:solidFill>
                  <a:srgbClr val="FFFFFF"/>
                </a:solidFill>
                <a:latin typeface="Roboto"/>
                <a:ea typeface="Roboto"/>
                <a:cs typeface="Roboto"/>
                <a:sym typeface="Roboto"/>
              </a:rPr>
              <a:t> </a:t>
            </a:r>
            <a:endParaRPr sz="800" dirty="0">
              <a:solidFill>
                <a:srgbClr val="FFFFFF"/>
              </a:solidFill>
              <a:latin typeface="Roboto"/>
              <a:ea typeface="Roboto"/>
              <a:cs typeface="Roboto"/>
              <a:sym typeface="Roboto"/>
            </a:endParaRPr>
          </a:p>
        </p:txBody>
      </p:sp>
      <p:cxnSp>
        <p:nvCxnSpPr>
          <p:cNvPr id="234" name="Google Shape;234;p32"/>
          <p:cNvCxnSpPr>
            <a:stCxn id="233" idx="1"/>
            <a:endCxn id="230" idx="3"/>
          </p:cNvCxnSpPr>
          <p:nvPr/>
        </p:nvCxnSpPr>
        <p:spPr>
          <a:xfrm flipH="1">
            <a:off x="5327800" y="3147075"/>
            <a:ext cx="1646100" cy="171600"/>
          </a:xfrm>
          <a:prstGeom prst="bentConnector3">
            <a:avLst>
              <a:gd name="adj1" fmla="val 50001"/>
            </a:avLst>
          </a:prstGeom>
          <a:noFill/>
          <a:ln w="9525" cap="flat" cmpd="sng">
            <a:solidFill>
              <a:schemeClr val="accent2"/>
            </a:solidFill>
            <a:prstDash val="solid"/>
            <a:round/>
            <a:headEnd type="none" w="med" len="med"/>
            <a:tailEnd type="triangle" w="med" len="med"/>
          </a:ln>
        </p:spPr>
      </p:cxnSp>
      <p:sp>
        <p:nvSpPr>
          <p:cNvPr id="235" name="Google Shape;235;p32"/>
          <p:cNvSpPr/>
          <p:nvPr/>
        </p:nvSpPr>
        <p:spPr>
          <a:xfrm>
            <a:off x="3465050" y="4595401"/>
            <a:ext cx="2210700" cy="191400"/>
          </a:xfrm>
          <a:prstGeom prst="roundRect">
            <a:avLst>
              <a:gd name="adj" fmla="val 10777"/>
            </a:avLst>
          </a:prstGeom>
          <a:solidFill>
            <a:schemeClr val="dk2"/>
          </a:solidFill>
          <a:ln>
            <a:noFill/>
          </a:ln>
          <a:effectLst>
            <a:outerShdw blurRad="28575" dist="9525" dir="5400000" algn="bl" rotWithShape="0">
              <a:srgbClr val="000000">
                <a:alpha val="30000"/>
              </a:srgbClr>
            </a:outerShdw>
          </a:effectLst>
        </p:spPr>
        <p:txBody>
          <a:bodyPr spcFirstLastPara="1" wrap="square" lIns="91425" tIns="0" rIns="91425" bIns="0" anchor="ctr" anchorCtr="0">
            <a:noAutofit/>
          </a:bodyPr>
          <a:lstStyle/>
          <a:p>
            <a:pPr marL="0" lvl="0" indent="0" algn="l" rtl="0">
              <a:spcBef>
                <a:spcPts val="0"/>
              </a:spcBef>
              <a:spcAft>
                <a:spcPts val="0"/>
              </a:spcAft>
              <a:buNone/>
            </a:pPr>
            <a:r>
              <a:rPr lang="en" sz="600">
                <a:solidFill>
                  <a:srgbClr val="D9D9D9"/>
                </a:solidFill>
                <a:latin typeface="Montserrat Medium"/>
                <a:ea typeface="Montserrat Medium"/>
                <a:cs typeface="Montserrat Medium"/>
                <a:sym typeface="Montserrat Medium"/>
              </a:rPr>
              <a:t>Authorization code sent to email and mobile </a:t>
            </a:r>
            <a:endParaRPr sz="600">
              <a:solidFill>
                <a:schemeClr val="accent3"/>
              </a:solidFill>
              <a:latin typeface="Montserrat Medium"/>
              <a:ea typeface="Montserrat Medium"/>
              <a:cs typeface="Montserrat Medium"/>
              <a:sym typeface="Montserrat Medium"/>
            </a:endParaRPr>
          </a:p>
        </p:txBody>
      </p:sp>
      <p:sp>
        <p:nvSpPr>
          <p:cNvPr id="236" name="Google Shape;236;p32"/>
          <p:cNvSpPr txBox="1"/>
          <p:nvPr/>
        </p:nvSpPr>
        <p:spPr>
          <a:xfrm>
            <a:off x="6973900" y="3694875"/>
            <a:ext cx="1731900" cy="7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dirty="0">
                <a:solidFill>
                  <a:schemeClr val="lt1"/>
                </a:solidFill>
                <a:latin typeface="Roboto"/>
                <a:ea typeface="Roboto"/>
                <a:cs typeface="Roboto"/>
                <a:sym typeface="Roboto"/>
              </a:rPr>
              <a:t>Toast message persists for 5 seconds. Message shows where auth code (OTP) was sent - email/ mobile/ email and mobile</a:t>
            </a:r>
            <a:endParaRPr sz="800" dirty="0">
              <a:solidFill>
                <a:srgbClr val="FFFFFF"/>
              </a:solidFill>
              <a:latin typeface="Roboto"/>
              <a:ea typeface="Roboto"/>
              <a:cs typeface="Roboto"/>
              <a:sym typeface="Roboto"/>
            </a:endParaRPr>
          </a:p>
        </p:txBody>
      </p:sp>
      <p:cxnSp>
        <p:nvCxnSpPr>
          <p:cNvPr id="237" name="Google Shape;237;p32"/>
          <p:cNvCxnSpPr>
            <a:stCxn id="236" idx="1"/>
            <a:endCxn id="235" idx="3"/>
          </p:cNvCxnSpPr>
          <p:nvPr/>
        </p:nvCxnSpPr>
        <p:spPr>
          <a:xfrm flipH="1">
            <a:off x="5675800" y="4061475"/>
            <a:ext cx="1298100" cy="629700"/>
          </a:xfrm>
          <a:prstGeom prst="bentConnector3">
            <a:avLst>
              <a:gd name="adj1" fmla="val 50002"/>
            </a:avLst>
          </a:prstGeom>
          <a:noFill/>
          <a:ln w="9525" cap="flat" cmpd="sng">
            <a:solidFill>
              <a:schemeClr val="accent2"/>
            </a:solidFill>
            <a:prstDash val="solid"/>
            <a:round/>
            <a:headEnd type="none" w="med" len="med"/>
            <a:tailEnd type="triangle" w="med" len="med"/>
          </a:ln>
        </p:spPr>
      </p:cxnSp>
      <p:sp>
        <p:nvSpPr>
          <p:cNvPr id="238" name="Google Shape;238;p32"/>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4 Updated on July 15,2020</a:t>
            </a:r>
            <a:endParaRPr>
              <a:solidFill>
                <a:srgbClr val="FFFFFF"/>
              </a:solidFill>
            </a:endParaRPr>
          </a:p>
        </p:txBody>
      </p:sp>
      <p:pic>
        <p:nvPicPr>
          <p:cNvPr id="239" name="Google Shape;239;p32"/>
          <p:cNvPicPr preferRelativeResize="0"/>
          <p:nvPr/>
        </p:nvPicPr>
        <p:blipFill>
          <a:blip r:embed="rId6">
            <a:alphaModFix/>
          </a:blip>
          <a:stretch>
            <a:fillRect/>
          </a:stretch>
        </p:blipFill>
        <p:spPr>
          <a:xfrm>
            <a:off x="4216400" y="767750"/>
            <a:ext cx="708000" cy="70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63"/>
        <p:cNvGrpSpPr/>
        <p:nvPr/>
      </p:nvGrpSpPr>
      <p:grpSpPr>
        <a:xfrm>
          <a:off x="0" y="0"/>
          <a:ext cx="0" cy="0"/>
          <a:chOff x="0" y="0"/>
          <a:chExt cx="0" cy="0"/>
        </a:xfrm>
      </p:grpSpPr>
      <p:sp>
        <p:nvSpPr>
          <p:cNvPr id="1864" name="Google Shape;1864;p68"/>
          <p:cNvSpPr txBox="1"/>
          <p:nvPr/>
        </p:nvSpPr>
        <p:spPr>
          <a:xfrm>
            <a:off x="1527050" y="507675"/>
            <a:ext cx="7624500" cy="1260300"/>
          </a:xfrm>
          <a:prstGeom prst="rect">
            <a:avLst/>
          </a:prstGeom>
          <a:solidFill>
            <a:srgbClr val="008DC9"/>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5" name="Google Shape;1865;p68"/>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8"/>
          <p:cNvSpPr/>
          <p:nvPr/>
        </p:nvSpPr>
        <p:spPr>
          <a:xfrm>
            <a:off x="8388725" y="1046225"/>
            <a:ext cx="503400" cy="225000"/>
          </a:xfrm>
          <a:prstGeom prst="roundRect">
            <a:avLst>
              <a:gd name="adj" fmla="val 13899"/>
            </a:avLst>
          </a:prstGeom>
          <a:solidFill>
            <a:schemeClr val="accent1"/>
          </a:solidFill>
          <a:ln>
            <a:noFill/>
          </a:ln>
          <a:effectLst>
            <a:outerShdw blurRad="57150" dist="19050"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endParaRPr sz="600">
              <a:solidFill>
                <a:schemeClr val="lt1"/>
              </a:solidFill>
              <a:latin typeface="Montserrat SemiBold"/>
              <a:ea typeface="Montserrat SemiBold"/>
              <a:cs typeface="Montserrat SemiBold"/>
              <a:sym typeface="Montserrat SemiBold"/>
            </a:endParaRPr>
          </a:p>
        </p:txBody>
      </p:sp>
      <p:sp>
        <p:nvSpPr>
          <p:cNvPr id="1867" name="Google Shape;1867;p68"/>
          <p:cNvSpPr/>
          <p:nvPr/>
        </p:nvSpPr>
        <p:spPr>
          <a:xfrm>
            <a:off x="2112800" y="2177825"/>
            <a:ext cx="6629400" cy="2702400"/>
          </a:xfrm>
          <a:prstGeom prst="rect">
            <a:avLst/>
          </a:prstGeom>
          <a:solidFill>
            <a:srgbClr val="FFFFFF"/>
          </a:solidFill>
          <a:ln>
            <a:noFill/>
          </a:ln>
          <a:effectLst>
            <a:outerShdw blurRad="57150" dist="381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8" name="Google Shape;1868;p68"/>
          <p:cNvPicPr preferRelativeResize="0"/>
          <p:nvPr/>
        </p:nvPicPr>
        <p:blipFill>
          <a:blip r:embed="rId3">
            <a:alphaModFix/>
          </a:blip>
          <a:stretch>
            <a:fillRect/>
          </a:stretch>
        </p:blipFill>
        <p:spPr>
          <a:xfrm>
            <a:off x="8439035" y="1105111"/>
            <a:ext cx="109728" cy="109728"/>
          </a:xfrm>
          <a:prstGeom prst="rect">
            <a:avLst/>
          </a:prstGeom>
          <a:noFill/>
          <a:ln>
            <a:noFill/>
          </a:ln>
        </p:spPr>
      </p:pic>
      <p:graphicFrame>
        <p:nvGraphicFramePr>
          <p:cNvPr id="1869" name="Google Shape;1869;p68"/>
          <p:cNvGraphicFramePr/>
          <p:nvPr/>
        </p:nvGraphicFramePr>
        <p:xfrm>
          <a:off x="2112081" y="2177831"/>
          <a:ext cx="6630125" cy="2847975"/>
        </p:xfrm>
        <a:graphic>
          <a:graphicData uri="http://schemas.openxmlformats.org/drawingml/2006/table">
            <a:tbl>
              <a:tblPr>
                <a:noFill/>
                <a:tableStyleId>{5989E147-56C3-41E5-873C-5E7CCDD24F79}</a:tableStyleId>
              </a:tblPr>
              <a:tblGrid>
                <a:gridCol w="1501475">
                  <a:extLst>
                    <a:ext uri="{9D8B030D-6E8A-4147-A177-3AD203B41FA5}">
                      <a16:colId xmlns:a16="http://schemas.microsoft.com/office/drawing/2014/main" val="20000"/>
                    </a:ext>
                  </a:extLst>
                </a:gridCol>
                <a:gridCol w="2301100">
                  <a:extLst>
                    <a:ext uri="{9D8B030D-6E8A-4147-A177-3AD203B41FA5}">
                      <a16:colId xmlns:a16="http://schemas.microsoft.com/office/drawing/2014/main" val="20001"/>
                    </a:ext>
                  </a:extLst>
                </a:gridCol>
                <a:gridCol w="1702300">
                  <a:extLst>
                    <a:ext uri="{9D8B030D-6E8A-4147-A177-3AD203B41FA5}">
                      <a16:colId xmlns:a16="http://schemas.microsoft.com/office/drawing/2014/main" val="20002"/>
                    </a:ext>
                  </a:extLst>
                </a:gridCol>
                <a:gridCol w="1125250">
                  <a:extLst>
                    <a:ext uri="{9D8B030D-6E8A-4147-A177-3AD203B41FA5}">
                      <a16:colId xmlns:a16="http://schemas.microsoft.com/office/drawing/2014/main" val="20003"/>
                    </a:ext>
                  </a:extLst>
                </a:gridCol>
              </a:tblGrid>
              <a:tr h="270950">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Code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Examination name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Name in secondary language</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Status</a:t>
                      </a:r>
                      <a:endParaRPr sz="500">
                        <a:solidFill>
                          <a:schemeClr val="lt2"/>
                        </a:solidFill>
                        <a:latin typeface="Montserrat"/>
                        <a:ea typeface="Montserrat"/>
                        <a:cs typeface="Montserrat"/>
                        <a:sym typeface="Montserrat"/>
                      </a:endParaRPr>
                    </a:p>
                  </a:txBody>
                  <a:tcPr marL="91425" marR="45700"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EXAM001</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Glucose (serum)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EXAM002</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Haemoglobin A1c (serum)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EXAM003</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Total cholesterol (serum)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EXAM004</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Protein (urine)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EXAM005</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Ketone (urine)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EXAM006</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Foot examination - comprehensive</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EXAM007</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Eye examination - ophthalmoscopy (direct)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EXAM008</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Hearing function test</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EXAM009</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Liver cancer screening - HBsAg (serum)</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4275">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EXAM010</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Cervical cancer screening - HPV</a:t>
                      </a:r>
                      <a:endParaRPr sz="600">
                        <a:solidFill>
                          <a:schemeClr val="dk1"/>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 </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Inactive</a:t>
                      </a:r>
                      <a:endParaRPr sz="600">
                        <a:solidFill>
                          <a:schemeClr val="dk2"/>
                        </a:solidFill>
                        <a:latin typeface="Montserrat"/>
                        <a:ea typeface="Montserrat"/>
                        <a:cs typeface="Montserrat"/>
                        <a:sym typeface="Montserrat"/>
                      </a:endParaRPr>
                    </a:p>
                  </a:txBody>
                  <a:tcPr marL="91425"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0F0F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4275">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a:solidFill>
                          <a:schemeClr val="dk2"/>
                        </a:solidFill>
                        <a:latin typeface="Montserrat"/>
                        <a:ea typeface="Montserrat"/>
                        <a:cs typeface="Montserrat"/>
                        <a:sym typeface="Montserrat"/>
                      </a:endParaRPr>
                    </a:p>
                  </a:txBody>
                  <a:tcPr marL="45700" marR="0" marT="45700" marB="457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0F0F0"/>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1870" name="Google Shape;1870;p68"/>
          <p:cNvSpPr txBox="1"/>
          <p:nvPr/>
        </p:nvSpPr>
        <p:spPr>
          <a:xfrm>
            <a:off x="2109425" y="1926729"/>
            <a:ext cx="3045300" cy="1464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None/>
            </a:pPr>
            <a:r>
              <a:rPr lang="en" sz="700">
                <a:solidFill>
                  <a:srgbClr val="636363"/>
                </a:solidFill>
                <a:latin typeface="Nunito"/>
                <a:ea typeface="Nunito"/>
                <a:cs typeface="Nunito"/>
                <a:sym typeface="Nunito"/>
              </a:rPr>
              <a:t>       Search</a:t>
            </a:r>
            <a:endParaRPr sz="700">
              <a:solidFill>
                <a:srgbClr val="636363"/>
              </a:solidFill>
              <a:latin typeface="Nunito"/>
              <a:ea typeface="Nunito"/>
              <a:cs typeface="Nunito"/>
              <a:sym typeface="Nunito"/>
            </a:endParaRPr>
          </a:p>
        </p:txBody>
      </p:sp>
      <p:cxnSp>
        <p:nvCxnSpPr>
          <p:cNvPr id="1871" name="Google Shape;1871;p68"/>
          <p:cNvCxnSpPr/>
          <p:nvPr/>
        </p:nvCxnSpPr>
        <p:spPr>
          <a:xfrm>
            <a:off x="2109425" y="2123033"/>
            <a:ext cx="6629400" cy="0"/>
          </a:xfrm>
          <a:prstGeom prst="straightConnector1">
            <a:avLst/>
          </a:prstGeom>
          <a:noFill/>
          <a:ln w="9525" cap="flat" cmpd="sng">
            <a:solidFill>
              <a:srgbClr val="9E9E9E"/>
            </a:solidFill>
            <a:prstDash val="solid"/>
            <a:round/>
            <a:headEnd type="none" w="med" len="med"/>
            <a:tailEnd type="none" w="med" len="med"/>
          </a:ln>
        </p:spPr>
      </p:cxnSp>
      <p:pic>
        <p:nvPicPr>
          <p:cNvPr id="1872" name="Google Shape;1872;p68"/>
          <p:cNvPicPr preferRelativeResize="0"/>
          <p:nvPr/>
        </p:nvPicPr>
        <p:blipFill>
          <a:blip r:embed="rId4">
            <a:alphaModFix/>
          </a:blip>
          <a:stretch>
            <a:fillRect/>
          </a:stretch>
        </p:blipFill>
        <p:spPr>
          <a:xfrm>
            <a:off x="2112070" y="1946148"/>
            <a:ext cx="109728" cy="109728"/>
          </a:xfrm>
          <a:prstGeom prst="rect">
            <a:avLst/>
          </a:prstGeom>
          <a:noFill/>
          <a:ln>
            <a:noFill/>
          </a:ln>
        </p:spPr>
      </p:pic>
      <p:sp>
        <p:nvSpPr>
          <p:cNvPr id="1873" name="Google Shape;1873;p68"/>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75" name="Google Shape;1875;p68"/>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76" name="Google Shape;1876;p68"/>
          <p:cNvPicPr preferRelativeResize="0"/>
          <p:nvPr/>
        </p:nvPicPr>
        <p:blipFill rotWithShape="1">
          <a:blip r:embed="rId5">
            <a:alphaModFix/>
          </a:blip>
          <a:srcRect r="159"/>
          <a:stretch/>
        </p:blipFill>
        <p:spPr>
          <a:xfrm>
            <a:off x="1295400" y="470352"/>
            <a:ext cx="146304" cy="146304"/>
          </a:xfrm>
          <a:prstGeom prst="rect">
            <a:avLst/>
          </a:prstGeom>
          <a:noFill/>
          <a:ln>
            <a:noFill/>
          </a:ln>
        </p:spPr>
      </p:pic>
      <p:sp>
        <p:nvSpPr>
          <p:cNvPr id="1877" name="Google Shape;1877;p68"/>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1879" name="Google Shape;1879;p68"/>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1880" name="Google Shape;1880;p68"/>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1881" name="Google Shape;1881;p68"/>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txBox="1">
            <a:spLocks noGrp="1"/>
          </p:cNvSpPr>
          <p:nvPr>
            <p:ph type="title" idx="4294967295"/>
          </p:nvPr>
        </p:nvSpPr>
        <p:spPr>
          <a:xfrm>
            <a:off x="189700" y="4952100"/>
            <a:ext cx="42339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Examinations &amp; tests list  </a:t>
            </a:r>
            <a:endParaRPr sz="800"/>
          </a:p>
        </p:txBody>
      </p:sp>
      <p:pic>
        <p:nvPicPr>
          <p:cNvPr id="1883" name="Google Shape;1883;p68"/>
          <p:cNvPicPr preferRelativeResize="0"/>
          <p:nvPr/>
        </p:nvPicPr>
        <p:blipFill>
          <a:blip r:embed="rId6">
            <a:alphaModFix/>
          </a:blip>
          <a:stretch>
            <a:fillRect/>
          </a:stretch>
        </p:blipFill>
        <p:spPr>
          <a:xfrm>
            <a:off x="55733" y="4985650"/>
            <a:ext cx="123050" cy="123050"/>
          </a:xfrm>
          <a:prstGeom prst="rect">
            <a:avLst/>
          </a:prstGeom>
          <a:noFill/>
          <a:ln>
            <a:noFill/>
          </a:ln>
        </p:spPr>
      </p:pic>
      <p:sp>
        <p:nvSpPr>
          <p:cNvPr id="1884" name="Google Shape;1884;p68"/>
          <p:cNvSpPr txBox="1"/>
          <p:nvPr/>
        </p:nvSpPr>
        <p:spPr>
          <a:xfrm>
            <a:off x="2083625" y="988525"/>
            <a:ext cx="22395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ontserrat Medium"/>
                <a:ea typeface="Montserrat Medium"/>
                <a:cs typeface="Montserrat Medium"/>
                <a:sym typeface="Montserrat Medium"/>
              </a:rPr>
              <a:t>Examinations &amp; tests</a:t>
            </a:r>
            <a:endParaRPr sz="1000">
              <a:solidFill>
                <a:schemeClr val="lt1"/>
              </a:solidFill>
              <a:latin typeface="Montserrat Medium"/>
              <a:ea typeface="Montserrat Medium"/>
              <a:cs typeface="Montserrat Medium"/>
              <a:sym typeface="Montserrat Medium"/>
            </a:endParaRPr>
          </a:p>
        </p:txBody>
      </p:sp>
      <p:cxnSp>
        <p:nvCxnSpPr>
          <p:cNvPr id="1885" name="Google Shape;1885;p68"/>
          <p:cNvCxnSpPr>
            <a:stCxn id="1886" idx="3"/>
          </p:cNvCxnSpPr>
          <p:nvPr/>
        </p:nvCxnSpPr>
        <p:spPr>
          <a:xfrm rot="10800000" flipH="1">
            <a:off x="1198050" y="3694550"/>
            <a:ext cx="2463600" cy="286500"/>
          </a:xfrm>
          <a:prstGeom prst="bentConnector3">
            <a:avLst>
              <a:gd name="adj1" fmla="val 71668"/>
            </a:avLst>
          </a:prstGeom>
          <a:noFill/>
          <a:ln w="9525" cap="flat" cmpd="sng">
            <a:solidFill>
              <a:schemeClr val="accent2"/>
            </a:solidFill>
            <a:prstDash val="solid"/>
            <a:round/>
            <a:headEnd type="none" w="med" len="med"/>
            <a:tailEnd type="triangle" w="med" len="med"/>
          </a:ln>
        </p:spPr>
      </p:cxnSp>
      <p:sp>
        <p:nvSpPr>
          <p:cNvPr id="1886" name="Google Shape;1886;p68"/>
          <p:cNvSpPr txBox="1"/>
          <p:nvPr/>
        </p:nvSpPr>
        <p:spPr>
          <a:xfrm>
            <a:off x="77550" y="3764450"/>
            <a:ext cx="1120500" cy="43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Click name to navigate to details</a:t>
            </a:r>
            <a:endParaRPr sz="700">
              <a:solidFill>
                <a:srgbClr val="FFFFFF"/>
              </a:solidFill>
              <a:latin typeface="Roboto"/>
              <a:ea typeface="Roboto"/>
              <a:cs typeface="Roboto"/>
              <a:sym typeface="Roboto"/>
            </a:endParaRPr>
          </a:p>
        </p:txBody>
      </p:sp>
      <p:sp>
        <p:nvSpPr>
          <p:cNvPr id="1887" name="Google Shape;1887;p68"/>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sp>
        <p:nvSpPr>
          <p:cNvPr id="1888" name="Google Shape;1888;p68"/>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1889" name="Google Shape;1889;p68"/>
          <p:cNvPicPr preferRelativeResize="0"/>
          <p:nvPr/>
        </p:nvPicPr>
        <p:blipFill>
          <a:blip r:embed="rId7">
            <a:alphaModFix amt="70000"/>
          </a:blip>
          <a:stretch>
            <a:fillRect/>
          </a:stretch>
        </p:blipFill>
        <p:spPr>
          <a:xfrm>
            <a:off x="8957846" y="480251"/>
            <a:ext cx="146304" cy="146319"/>
          </a:xfrm>
          <a:prstGeom prst="rect">
            <a:avLst/>
          </a:prstGeom>
          <a:noFill/>
          <a:ln>
            <a:noFill/>
          </a:ln>
        </p:spPr>
      </p:pic>
      <p:sp>
        <p:nvSpPr>
          <p:cNvPr id="1890" name="Google Shape;1890;p68"/>
          <p:cNvSpPr txBox="1"/>
          <p:nvPr/>
        </p:nvSpPr>
        <p:spPr>
          <a:xfrm>
            <a:off x="2109425" y="16668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FFFFFF"/>
                </a:solidFill>
                <a:latin typeface="Montserrat"/>
                <a:ea typeface="Montserrat"/>
                <a:cs typeface="Montserrat"/>
                <a:sym typeface="Montserrat"/>
              </a:rPr>
              <a:t>Status</a:t>
            </a:r>
            <a:endParaRPr sz="600">
              <a:solidFill>
                <a:srgbClr val="FFFFFF"/>
              </a:solidFill>
              <a:latin typeface="Montserrat Light"/>
              <a:ea typeface="Montserrat Light"/>
              <a:cs typeface="Montserrat Light"/>
              <a:sym typeface="Montserrat Light"/>
            </a:endParaRPr>
          </a:p>
        </p:txBody>
      </p:sp>
      <p:sp>
        <p:nvSpPr>
          <p:cNvPr id="1891" name="Google Shape;1891;p68"/>
          <p:cNvSpPr txBox="1"/>
          <p:nvPr/>
        </p:nvSpPr>
        <p:spPr>
          <a:xfrm>
            <a:off x="2689600" y="1666800"/>
            <a:ext cx="2610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Active</a:t>
            </a:r>
            <a:endParaRPr sz="600">
              <a:solidFill>
                <a:srgbClr val="636363"/>
              </a:solidFill>
              <a:latin typeface="Montserrat Light"/>
              <a:ea typeface="Montserrat Light"/>
              <a:cs typeface="Montserrat Light"/>
              <a:sym typeface="Montserrat Light"/>
            </a:endParaRPr>
          </a:p>
        </p:txBody>
      </p:sp>
      <p:sp>
        <p:nvSpPr>
          <p:cNvPr id="1892" name="Google Shape;1892;p68"/>
          <p:cNvSpPr txBox="1"/>
          <p:nvPr/>
        </p:nvSpPr>
        <p:spPr>
          <a:xfrm>
            <a:off x="3298150" y="1665425"/>
            <a:ext cx="3138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Inactive</a:t>
            </a:r>
            <a:endParaRPr sz="600">
              <a:solidFill>
                <a:srgbClr val="636363"/>
              </a:solidFill>
              <a:latin typeface="Montserrat Light"/>
              <a:ea typeface="Montserrat Light"/>
              <a:cs typeface="Montserrat Light"/>
              <a:sym typeface="Montserrat Light"/>
            </a:endParaRPr>
          </a:p>
        </p:txBody>
      </p:sp>
      <p:pic>
        <p:nvPicPr>
          <p:cNvPr id="1893" name="Google Shape;1893;p68"/>
          <p:cNvPicPr preferRelativeResize="0"/>
          <p:nvPr/>
        </p:nvPicPr>
        <p:blipFill>
          <a:blip r:embed="rId8">
            <a:alphaModFix/>
          </a:blip>
          <a:stretch>
            <a:fillRect/>
          </a:stretch>
        </p:blipFill>
        <p:spPr>
          <a:xfrm>
            <a:off x="2559859" y="1696264"/>
            <a:ext cx="109728" cy="109728"/>
          </a:xfrm>
          <a:prstGeom prst="rect">
            <a:avLst/>
          </a:prstGeom>
          <a:noFill/>
          <a:ln>
            <a:noFill/>
          </a:ln>
        </p:spPr>
      </p:pic>
      <p:grpSp>
        <p:nvGrpSpPr>
          <p:cNvPr id="1894" name="Google Shape;1894;p68"/>
          <p:cNvGrpSpPr/>
          <p:nvPr/>
        </p:nvGrpSpPr>
        <p:grpSpPr>
          <a:xfrm>
            <a:off x="6400800" y="1064275"/>
            <a:ext cx="777300" cy="191400"/>
            <a:chOff x="7470900" y="1064275"/>
            <a:chExt cx="777300" cy="191400"/>
          </a:xfrm>
        </p:grpSpPr>
        <p:sp>
          <p:nvSpPr>
            <p:cNvPr id="1895" name="Google Shape;1895;p68"/>
            <p:cNvSpPr/>
            <p:nvPr/>
          </p:nvSpPr>
          <p:spPr>
            <a:xfrm>
              <a:off x="7470900" y="1064275"/>
              <a:ext cx="7773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DOWNLOAD</a:t>
              </a:r>
              <a:endParaRPr sz="600">
                <a:solidFill>
                  <a:srgbClr val="FFFFFF"/>
                </a:solidFill>
                <a:latin typeface="Montserrat Medium"/>
                <a:ea typeface="Montserrat Medium"/>
                <a:cs typeface="Montserrat Medium"/>
                <a:sym typeface="Montserrat Medium"/>
              </a:endParaRPr>
            </a:p>
          </p:txBody>
        </p:sp>
        <p:pic>
          <p:nvPicPr>
            <p:cNvPr id="1896" name="Google Shape;1896;p68"/>
            <p:cNvPicPr preferRelativeResize="0"/>
            <p:nvPr/>
          </p:nvPicPr>
          <p:blipFill>
            <a:blip r:embed="rId9">
              <a:alphaModFix/>
            </a:blip>
            <a:stretch>
              <a:fillRect/>
            </a:stretch>
          </p:blipFill>
          <p:spPr>
            <a:xfrm>
              <a:off x="7525512" y="1105116"/>
              <a:ext cx="109728" cy="109728"/>
            </a:xfrm>
            <a:prstGeom prst="rect">
              <a:avLst/>
            </a:prstGeom>
            <a:noFill/>
            <a:ln>
              <a:noFill/>
            </a:ln>
          </p:spPr>
        </p:pic>
      </p:grpSp>
      <p:sp>
        <p:nvSpPr>
          <p:cNvPr id="1897" name="Google Shape;1897;p68"/>
          <p:cNvSpPr txBox="1">
            <a:spLocks noGrp="1"/>
          </p:cNvSpPr>
          <p:nvPr>
            <p:ph type="sldNum" idx="12"/>
          </p:nvPr>
        </p:nvSpPr>
        <p:spPr>
          <a:xfrm>
            <a:off x="8595300" y="0"/>
            <a:ext cx="548700" cy="1770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fld id="{00000000-1234-1234-1234-123412341234}" type="slidenum">
              <a:rPr lang="en" sz="800"/>
              <a:t>40</a:t>
            </a:fld>
            <a:endParaRPr sz="800"/>
          </a:p>
        </p:txBody>
      </p:sp>
      <p:sp>
        <p:nvSpPr>
          <p:cNvPr id="1898" name="Google Shape;1898;p68"/>
          <p:cNvSpPr/>
          <p:nvPr/>
        </p:nvSpPr>
        <p:spPr>
          <a:xfrm>
            <a:off x="7298900" y="1064275"/>
            <a:ext cx="9492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BULK UPLOAD</a:t>
            </a:r>
            <a:endParaRPr sz="600">
              <a:solidFill>
                <a:srgbClr val="FFFFFF"/>
              </a:solidFill>
              <a:latin typeface="Montserrat Medium"/>
              <a:ea typeface="Montserrat Medium"/>
              <a:cs typeface="Montserrat Medium"/>
              <a:sym typeface="Montserrat Medium"/>
            </a:endParaRPr>
          </a:p>
        </p:txBody>
      </p:sp>
      <p:pic>
        <p:nvPicPr>
          <p:cNvPr id="1899" name="Google Shape;1899;p68"/>
          <p:cNvPicPr preferRelativeResize="0"/>
          <p:nvPr/>
        </p:nvPicPr>
        <p:blipFill>
          <a:blip r:embed="rId9">
            <a:alphaModFix/>
          </a:blip>
          <a:stretch>
            <a:fillRect/>
          </a:stretch>
        </p:blipFill>
        <p:spPr>
          <a:xfrm rot="10800000">
            <a:off x="7379137" y="1103853"/>
            <a:ext cx="109728" cy="109728"/>
          </a:xfrm>
          <a:prstGeom prst="rect">
            <a:avLst/>
          </a:prstGeom>
          <a:noFill/>
          <a:ln>
            <a:noFill/>
          </a:ln>
        </p:spPr>
      </p:pic>
      <p:sp>
        <p:nvSpPr>
          <p:cNvPr id="1900" name="Google Shape;1900;p68"/>
          <p:cNvSpPr/>
          <p:nvPr/>
        </p:nvSpPr>
        <p:spPr>
          <a:xfrm>
            <a:off x="30824" y="798654"/>
            <a:ext cx="1464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901" name="Google Shape;1901;p68"/>
          <p:cNvSpPr/>
          <p:nvPr/>
        </p:nvSpPr>
        <p:spPr>
          <a:xfrm>
            <a:off x="189700" y="1225296"/>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1902" name="Google Shape;1902;p68"/>
          <p:cNvSpPr txBox="1"/>
          <p:nvPr/>
        </p:nvSpPr>
        <p:spPr>
          <a:xfrm>
            <a:off x="282850" y="777240"/>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Pharmacy</a:t>
            </a:r>
            <a:endParaRPr sz="600">
              <a:solidFill>
                <a:schemeClr val="dk1"/>
              </a:solidFill>
              <a:latin typeface="Montserrat Medium"/>
              <a:ea typeface="Montserrat Medium"/>
              <a:cs typeface="Montserrat Medium"/>
              <a:sym typeface="Montserrat Medium"/>
            </a:endParaRPr>
          </a:p>
        </p:txBody>
      </p:sp>
      <p:pic>
        <p:nvPicPr>
          <p:cNvPr id="1903" name="Google Shape;1903;p68"/>
          <p:cNvPicPr preferRelativeResize="0"/>
          <p:nvPr/>
        </p:nvPicPr>
        <p:blipFill>
          <a:blip r:embed="rId10">
            <a:alphaModFix/>
          </a:blip>
          <a:stretch>
            <a:fillRect/>
          </a:stretch>
        </p:blipFill>
        <p:spPr>
          <a:xfrm>
            <a:off x="79975" y="841175"/>
            <a:ext cx="109728" cy="109728"/>
          </a:xfrm>
          <a:prstGeom prst="rect">
            <a:avLst/>
          </a:prstGeom>
          <a:noFill/>
          <a:ln>
            <a:noFill/>
          </a:ln>
        </p:spPr>
      </p:pic>
      <p:pic>
        <p:nvPicPr>
          <p:cNvPr id="1904" name="Google Shape;1904;p68"/>
          <p:cNvPicPr preferRelativeResize="0"/>
          <p:nvPr/>
        </p:nvPicPr>
        <p:blipFill>
          <a:blip r:embed="rId11">
            <a:alphaModFix/>
          </a:blip>
          <a:stretch>
            <a:fillRect/>
          </a:stretch>
        </p:blipFill>
        <p:spPr>
          <a:xfrm rot="10800000">
            <a:off x="1313688" y="841175"/>
            <a:ext cx="109728" cy="109728"/>
          </a:xfrm>
          <a:prstGeom prst="rect">
            <a:avLst/>
          </a:prstGeom>
          <a:noFill/>
          <a:ln>
            <a:noFill/>
          </a:ln>
        </p:spPr>
      </p:pic>
      <p:sp>
        <p:nvSpPr>
          <p:cNvPr id="1905" name="Google Shape;1905;p68"/>
          <p:cNvSpPr txBox="1"/>
          <p:nvPr/>
        </p:nvSpPr>
        <p:spPr>
          <a:xfrm>
            <a:off x="359050" y="9799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1906" name="Google Shape;1906;p68"/>
          <p:cNvSpPr txBox="1"/>
          <p:nvPr/>
        </p:nvSpPr>
        <p:spPr>
          <a:xfrm>
            <a:off x="359050" y="1208537"/>
            <a:ext cx="1082700" cy="237600"/>
          </a:xfrm>
          <a:prstGeom prst="rect">
            <a:avLst/>
          </a:prstGeom>
          <a:noFill/>
          <a:ln>
            <a:noFill/>
          </a:ln>
        </p:spPr>
        <p:txBody>
          <a:bodyPr spcFirstLastPara="1" wrap="square" lIns="0" tIns="0" rIns="91425" bIns="0" anchor="ctr" anchorCtr="0">
            <a:noAutofit/>
          </a:bodyPr>
          <a:lstStyle/>
          <a:p>
            <a:pPr marL="0" marR="0" lvl="0" indent="0" algn="just"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Examinations &amp; tests</a:t>
            </a:r>
            <a:endParaRPr sz="600">
              <a:solidFill>
                <a:schemeClr val="dk1"/>
              </a:solidFill>
              <a:latin typeface="Montserrat Medium"/>
              <a:ea typeface="Montserrat Medium"/>
              <a:cs typeface="Montserrat Medium"/>
              <a:sym typeface="Montserrat Medium"/>
            </a:endParaRPr>
          </a:p>
        </p:txBody>
      </p:sp>
      <p:sp>
        <p:nvSpPr>
          <p:cNvPr id="1907" name="Google Shape;1907;p68"/>
          <p:cNvSpPr txBox="1"/>
          <p:nvPr/>
        </p:nvSpPr>
        <p:spPr>
          <a:xfrm>
            <a:off x="359050" y="1437137"/>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pic>
        <p:nvPicPr>
          <p:cNvPr id="1908" name="Google Shape;1908;p68"/>
          <p:cNvPicPr preferRelativeResize="0"/>
          <p:nvPr/>
        </p:nvPicPr>
        <p:blipFill>
          <a:blip r:embed="rId12">
            <a:alphaModFix/>
          </a:blip>
          <a:stretch>
            <a:fillRect/>
          </a:stretch>
        </p:blipFill>
        <p:spPr>
          <a:xfrm>
            <a:off x="1911108" y="1063967"/>
            <a:ext cx="192024" cy="192024"/>
          </a:xfrm>
          <a:prstGeom prst="rect">
            <a:avLst/>
          </a:prstGeom>
          <a:noFill/>
          <a:ln>
            <a:noFill/>
          </a:ln>
        </p:spPr>
      </p:pic>
      <p:sp>
        <p:nvSpPr>
          <p:cNvPr id="1909" name="Google Shape;1909;p68"/>
          <p:cNvSpPr txBox="1"/>
          <p:nvPr/>
        </p:nvSpPr>
        <p:spPr>
          <a:xfrm>
            <a:off x="6807900" y="4855450"/>
            <a:ext cx="2336100" cy="26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45 Updated on July 23,2020  </a:t>
            </a:r>
            <a:endParaRPr>
              <a:solidFill>
                <a:srgbClr val="FFFFFF"/>
              </a:solidFill>
            </a:endParaRPr>
          </a:p>
        </p:txBody>
      </p:sp>
      <p:sp>
        <p:nvSpPr>
          <p:cNvPr id="1910" name="Google Shape;1910;p68"/>
          <p:cNvSpPr txBox="1"/>
          <p:nvPr/>
        </p:nvSpPr>
        <p:spPr>
          <a:xfrm>
            <a:off x="2109425" y="1666800"/>
            <a:ext cx="411600" cy="177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600">
                <a:solidFill>
                  <a:srgbClr val="636363"/>
                </a:solidFill>
                <a:latin typeface="Montserrat"/>
                <a:ea typeface="Montserrat"/>
                <a:cs typeface="Montserrat"/>
                <a:sym typeface="Montserrat"/>
              </a:rPr>
              <a:t>Status</a:t>
            </a:r>
            <a:endParaRPr sz="600">
              <a:solidFill>
                <a:srgbClr val="636363"/>
              </a:solidFill>
              <a:latin typeface="Montserrat Light"/>
              <a:ea typeface="Montserrat Light"/>
              <a:cs typeface="Montserrat Light"/>
              <a:sym typeface="Montserrat Light"/>
            </a:endParaRPr>
          </a:p>
        </p:txBody>
      </p:sp>
      <p:pic>
        <p:nvPicPr>
          <p:cNvPr id="1911" name="Google Shape;1911;p68"/>
          <p:cNvPicPr preferRelativeResize="0"/>
          <p:nvPr/>
        </p:nvPicPr>
        <p:blipFill>
          <a:blip r:embed="rId8">
            <a:alphaModFix/>
          </a:blip>
          <a:stretch>
            <a:fillRect/>
          </a:stretch>
        </p:blipFill>
        <p:spPr>
          <a:xfrm>
            <a:off x="3169459" y="1696264"/>
            <a:ext cx="109728" cy="109728"/>
          </a:xfrm>
          <a:prstGeom prst="rect">
            <a:avLst/>
          </a:prstGeom>
          <a:noFill/>
          <a:ln>
            <a:noFill/>
          </a:ln>
        </p:spPr>
      </p:pic>
      <p:sp>
        <p:nvSpPr>
          <p:cNvPr id="1912" name="Google Shape;1912;p68"/>
          <p:cNvSpPr txBox="1"/>
          <p:nvPr/>
        </p:nvSpPr>
        <p:spPr>
          <a:xfrm>
            <a:off x="77550" y="1970938"/>
            <a:ext cx="1120500" cy="112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By default all the checkboxes are selected.</a:t>
            </a: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r>
              <a:rPr lang="en" sz="700">
                <a:solidFill>
                  <a:srgbClr val="FFFFFF"/>
                </a:solidFill>
                <a:latin typeface="Roboto"/>
                <a:ea typeface="Roboto"/>
                <a:cs typeface="Roboto"/>
                <a:sym typeface="Roboto"/>
              </a:rPr>
              <a:t>User can deselect any checkbox and the status deselected will not be displayed in the list</a:t>
            </a:r>
            <a:endParaRPr sz="700">
              <a:solidFill>
                <a:srgbClr val="FFFFFF"/>
              </a:solidFill>
              <a:latin typeface="Roboto"/>
              <a:ea typeface="Roboto"/>
              <a:cs typeface="Roboto"/>
              <a:sym typeface="Roboto"/>
            </a:endParaRPr>
          </a:p>
        </p:txBody>
      </p:sp>
      <p:cxnSp>
        <p:nvCxnSpPr>
          <p:cNvPr id="1913" name="Google Shape;1913;p68"/>
          <p:cNvCxnSpPr>
            <a:stCxn id="1912" idx="3"/>
            <a:endCxn id="1910" idx="1"/>
          </p:cNvCxnSpPr>
          <p:nvPr/>
        </p:nvCxnSpPr>
        <p:spPr>
          <a:xfrm rot="10800000" flipH="1">
            <a:off x="1198050" y="1755238"/>
            <a:ext cx="911400" cy="779700"/>
          </a:xfrm>
          <a:prstGeom prst="bentConnector3">
            <a:avLst>
              <a:gd name="adj1" fmla="val 49999"/>
            </a:avLst>
          </a:prstGeom>
          <a:noFill/>
          <a:ln w="9525" cap="flat" cmpd="sng">
            <a:solidFill>
              <a:schemeClr val="accent2"/>
            </a:solidFill>
            <a:prstDash val="solid"/>
            <a:round/>
            <a:headEnd type="none" w="med" len="med"/>
            <a:tailEnd type="triangle" w="med" len="med"/>
          </a:ln>
        </p:spPr>
      </p:cxnSp>
      <p:pic>
        <p:nvPicPr>
          <p:cNvPr id="1914" name="Google Shape;1914;p68"/>
          <p:cNvPicPr preferRelativeResize="0"/>
          <p:nvPr/>
        </p:nvPicPr>
        <p:blipFill>
          <a:blip r:embed="rId13">
            <a:alphaModFix/>
          </a:blip>
          <a:stretch>
            <a:fillRect/>
          </a:stretch>
        </p:blipFill>
        <p:spPr>
          <a:xfrm>
            <a:off x="68750" y="447275"/>
            <a:ext cx="191400" cy="191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18"/>
        <p:cNvGrpSpPr/>
        <p:nvPr/>
      </p:nvGrpSpPr>
      <p:grpSpPr>
        <a:xfrm>
          <a:off x="0" y="0"/>
          <a:ext cx="0" cy="0"/>
          <a:chOff x="0" y="0"/>
          <a:chExt cx="0" cy="0"/>
        </a:xfrm>
      </p:grpSpPr>
      <p:sp>
        <p:nvSpPr>
          <p:cNvPr id="1919" name="Google Shape;1919;p69"/>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920" name="Google Shape;1920;p69"/>
          <p:cNvSpPr/>
          <p:nvPr/>
        </p:nvSpPr>
        <p:spPr>
          <a:xfrm>
            <a:off x="3523925" y="1899850"/>
            <a:ext cx="4115700" cy="19626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 Create examination or test</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700">
              <a:latin typeface="Montserrat"/>
              <a:ea typeface="Montserrat"/>
              <a:cs typeface="Montserrat"/>
              <a:sym typeface="Montserrat"/>
            </a:endParaRPr>
          </a:p>
        </p:txBody>
      </p:sp>
      <p:sp>
        <p:nvSpPr>
          <p:cNvPr id="1921" name="Google Shape;1921;p69"/>
          <p:cNvSpPr/>
          <p:nvPr/>
        </p:nvSpPr>
        <p:spPr>
          <a:xfrm>
            <a:off x="3628034" y="3455575"/>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SAVE</a:t>
            </a:r>
            <a:endParaRPr sz="600">
              <a:solidFill>
                <a:schemeClr val="dk1"/>
              </a:solidFill>
              <a:latin typeface="Montserrat Medium"/>
              <a:ea typeface="Montserrat Medium"/>
              <a:cs typeface="Montserrat Medium"/>
              <a:sym typeface="Montserrat Medium"/>
            </a:endParaRPr>
          </a:p>
        </p:txBody>
      </p:sp>
      <p:sp>
        <p:nvSpPr>
          <p:cNvPr id="1922" name="Google Shape;1922;p69"/>
          <p:cNvSpPr/>
          <p:nvPr/>
        </p:nvSpPr>
        <p:spPr>
          <a:xfrm>
            <a:off x="4237626" y="3455575"/>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
        <p:nvSpPr>
          <p:cNvPr id="1923" name="Google Shape;1923;p69"/>
          <p:cNvSpPr/>
          <p:nvPr/>
        </p:nvSpPr>
        <p:spPr>
          <a:xfrm>
            <a:off x="3669646" y="2377700"/>
            <a:ext cx="132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Code *</a:t>
            </a:r>
            <a:endParaRPr sz="700">
              <a:solidFill>
                <a:schemeClr val="lt2"/>
              </a:solidFill>
              <a:latin typeface="Montserrat"/>
              <a:ea typeface="Montserrat"/>
              <a:cs typeface="Montserrat"/>
              <a:sym typeface="Montserrat"/>
            </a:endParaRPr>
          </a:p>
        </p:txBody>
      </p:sp>
      <p:cxnSp>
        <p:nvCxnSpPr>
          <p:cNvPr id="1924" name="Google Shape;1924;p69"/>
          <p:cNvCxnSpPr/>
          <p:nvPr/>
        </p:nvCxnSpPr>
        <p:spPr>
          <a:xfrm>
            <a:off x="3669646" y="2643704"/>
            <a:ext cx="1320600" cy="0"/>
          </a:xfrm>
          <a:prstGeom prst="straightConnector1">
            <a:avLst/>
          </a:prstGeom>
          <a:noFill/>
          <a:ln w="9525" cap="flat" cmpd="sng">
            <a:solidFill>
              <a:srgbClr val="B7B7B7"/>
            </a:solidFill>
            <a:prstDash val="solid"/>
            <a:round/>
            <a:headEnd type="none" w="med" len="med"/>
            <a:tailEnd type="none" w="med" len="med"/>
          </a:ln>
        </p:spPr>
      </p:cxnSp>
      <p:sp>
        <p:nvSpPr>
          <p:cNvPr id="1925" name="Google Shape;1925;p69"/>
          <p:cNvSpPr/>
          <p:nvPr/>
        </p:nvSpPr>
        <p:spPr>
          <a:xfrm>
            <a:off x="5098476" y="2377700"/>
            <a:ext cx="24048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a:t>
            </a:r>
            <a:endParaRPr sz="500">
              <a:solidFill>
                <a:schemeClr val="lt2"/>
              </a:solidFill>
              <a:latin typeface="Montserrat"/>
              <a:ea typeface="Montserrat"/>
              <a:cs typeface="Montserrat"/>
              <a:sym typeface="Montserrat"/>
            </a:endParaRPr>
          </a:p>
        </p:txBody>
      </p:sp>
      <p:cxnSp>
        <p:nvCxnSpPr>
          <p:cNvPr id="1926" name="Google Shape;1926;p69"/>
          <p:cNvCxnSpPr/>
          <p:nvPr/>
        </p:nvCxnSpPr>
        <p:spPr>
          <a:xfrm>
            <a:off x="5098476" y="2642876"/>
            <a:ext cx="2404800" cy="0"/>
          </a:xfrm>
          <a:prstGeom prst="straightConnector1">
            <a:avLst/>
          </a:prstGeom>
          <a:noFill/>
          <a:ln w="9525" cap="flat" cmpd="sng">
            <a:solidFill>
              <a:srgbClr val="B7B7B7"/>
            </a:solidFill>
            <a:prstDash val="solid"/>
            <a:round/>
            <a:headEnd type="none" w="med" len="med"/>
            <a:tailEnd type="none" w="med" len="med"/>
          </a:ln>
        </p:spPr>
      </p:cxnSp>
      <p:sp>
        <p:nvSpPr>
          <p:cNvPr id="1927" name="Google Shape;1927;p69"/>
          <p:cNvSpPr/>
          <p:nvPr/>
        </p:nvSpPr>
        <p:spPr>
          <a:xfrm>
            <a:off x="3669650" y="2811900"/>
            <a:ext cx="24048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cxnSp>
        <p:nvCxnSpPr>
          <p:cNvPr id="1928" name="Google Shape;1928;p69"/>
          <p:cNvCxnSpPr/>
          <p:nvPr/>
        </p:nvCxnSpPr>
        <p:spPr>
          <a:xfrm>
            <a:off x="3669650" y="3083800"/>
            <a:ext cx="2404800" cy="0"/>
          </a:xfrm>
          <a:prstGeom prst="straightConnector1">
            <a:avLst/>
          </a:prstGeom>
          <a:noFill/>
          <a:ln w="9525" cap="flat" cmpd="sng">
            <a:solidFill>
              <a:srgbClr val="B7B7B7"/>
            </a:solidFill>
            <a:prstDash val="solid"/>
            <a:round/>
            <a:headEnd type="none" w="med" len="med"/>
            <a:tailEnd type="none" w="med" len="med"/>
          </a:ln>
        </p:spPr>
      </p:cxnSp>
      <p:sp>
        <p:nvSpPr>
          <p:cNvPr id="1929" name="Google Shape;1929;p69"/>
          <p:cNvSpPr txBox="1"/>
          <p:nvPr/>
        </p:nvSpPr>
        <p:spPr>
          <a:xfrm>
            <a:off x="6807900" y="4739975"/>
            <a:ext cx="2336100" cy="26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46 Updated on July 15,2020  </a:t>
            </a:r>
            <a:endParaRPr/>
          </a:p>
        </p:txBody>
      </p:sp>
      <p:sp>
        <p:nvSpPr>
          <p:cNvPr id="1930" name="Google Shape;1930;p69"/>
          <p:cNvSpPr txBox="1"/>
          <p:nvPr/>
        </p:nvSpPr>
        <p:spPr>
          <a:xfrm>
            <a:off x="1785488" y="2008350"/>
            <a:ext cx="1120500" cy="51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Type = Alphanumeric</a:t>
            </a:r>
            <a:endParaRPr sz="700">
              <a:solidFill>
                <a:srgbClr val="FFFFFF"/>
              </a:solidFill>
              <a:latin typeface="Roboto"/>
              <a:ea typeface="Roboto"/>
              <a:cs typeface="Roboto"/>
              <a:sym typeface="Roboto"/>
            </a:endParaRPr>
          </a:p>
          <a:p>
            <a:pPr marL="0" marR="0" lvl="0" indent="0" algn="l" rtl="0">
              <a:lnSpc>
                <a:spcPct val="150000"/>
              </a:lnSpc>
              <a:spcBef>
                <a:spcPts val="0"/>
              </a:spcBef>
              <a:spcAft>
                <a:spcPts val="0"/>
              </a:spcAft>
              <a:buNone/>
            </a:pPr>
            <a:r>
              <a:rPr lang="en" sz="700">
                <a:solidFill>
                  <a:srgbClr val="FFFFFF"/>
                </a:solidFill>
                <a:latin typeface="Roboto"/>
                <a:ea typeface="Roboto"/>
                <a:cs typeface="Roboto"/>
                <a:sym typeface="Roboto"/>
              </a:rPr>
              <a:t>Max length = 10 chars</a:t>
            </a:r>
            <a:endParaRPr sz="700">
              <a:solidFill>
                <a:srgbClr val="FFFFFF"/>
              </a:solidFill>
              <a:latin typeface="Roboto"/>
              <a:ea typeface="Roboto"/>
              <a:cs typeface="Roboto"/>
              <a:sym typeface="Roboto"/>
            </a:endParaRPr>
          </a:p>
        </p:txBody>
      </p:sp>
      <p:cxnSp>
        <p:nvCxnSpPr>
          <p:cNvPr id="1931" name="Google Shape;1931;p69"/>
          <p:cNvCxnSpPr>
            <a:stCxn id="1930" idx="3"/>
            <a:endCxn id="1923" idx="2"/>
          </p:cNvCxnSpPr>
          <p:nvPr/>
        </p:nvCxnSpPr>
        <p:spPr>
          <a:xfrm>
            <a:off x="2905988" y="2265150"/>
            <a:ext cx="763800" cy="246600"/>
          </a:xfrm>
          <a:prstGeom prst="bentConnector3">
            <a:avLst>
              <a:gd name="adj1" fmla="val 49990"/>
            </a:avLst>
          </a:prstGeom>
          <a:noFill/>
          <a:ln w="9525" cap="flat" cmpd="sng">
            <a:solidFill>
              <a:schemeClr val="accent2"/>
            </a:solidFill>
            <a:prstDash val="solid"/>
            <a:round/>
            <a:headEnd type="none" w="med" len="med"/>
            <a:tailEnd type="none" w="med" len="med"/>
          </a:ln>
        </p:spPr>
      </p:cxnSp>
      <p:sp>
        <p:nvSpPr>
          <p:cNvPr id="1932" name="Google Shape;1932;p69"/>
          <p:cNvSpPr txBox="1"/>
          <p:nvPr/>
        </p:nvSpPr>
        <p:spPr>
          <a:xfrm>
            <a:off x="7864900" y="2645600"/>
            <a:ext cx="1120500" cy="38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Max length = 50 chars</a:t>
            </a:r>
            <a:endParaRPr sz="700">
              <a:solidFill>
                <a:srgbClr val="FFFFFF"/>
              </a:solidFill>
              <a:latin typeface="Roboto"/>
              <a:ea typeface="Roboto"/>
              <a:cs typeface="Roboto"/>
              <a:sym typeface="Roboto"/>
            </a:endParaRPr>
          </a:p>
        </p:txBody>
      </p:sp>
      <p:cxnSp>
        <p:nvCxnSpPr>
          <p:cNvPr id="1933" name="Google Shape;1933;p69"/>
          <p:cNvCxnSpPr>
            <a:stCxn id="1932" idx="1"/>
            <a:endCxn id="1925" idx="0"/>
          </p:cNvCxnSpPr>
          <p:nvPr/>
        </p:nvCxnSpPr>
        <p:spPr>
          <a:xfrm rot="10800000">
            <a:off x="7503400" y="2511800"/>
            <a:ext cx="361500" cy="327900"/>
          </a:xfrm>
          <a:prstGeom prst="bentConnector3">
            <a:avLst>
              <a:gd name="adj1" fmla="val 50017"/>
            </a:avLst>
          </a:prstGeom>
          <a:noFill/>
          <a:ln w="9525" cap="flat" cmpd="sng">
            <a:solidFill>
              <a:schemeClr val="accent2"/>
            </a:solidFill>
            <a:prstDash val="solid"/>
            <a:round/>
            <a:headEnd type="none" w="med" len="med"/>
            <a:tailEnd type="none" w="med" len="med"/>
          </a:ln>
        </p:spPr>
      </p:cxnSp>
      <p:cxnSp>
        <p:nvCxnSpPr>
          <p:cNvPr id="1934" name="Google Shape;1934;p69"/>
          <p:cNvCxnSpPr>
            <a:stCxn id="1932" idx="1"/>
            <a:endCxn id="1927" idx="0"/>
          </p:cNvCxnSpPr>
          <p:nvPr/>
        </p:nvCxnSpPr>
        <p:spPr>
          <a:xfrm flipH="1">
            <a:off x="6074500" y="2839700"/>
            <a:ext cx="1790400" cy="106200"/>
          </a:xfrm>
          <a:prstGeom prst="bentConnector3">
            <a:avLst>
              <a:gd name="adj1" fmla="val 9103"/>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38"/>
        <p:cNvGrpSpPr/>
        <p:nvPr/>
      </p:nvGrpSpPr>
      <p:grpSpPr>
        <a:xfrm>
          <a:off x="0" y="0"/>
          <a:ext cx="0" cy="0"/>
          <a:chOff x="0" y="0"/>
          <a:chExt cx="0" cy="0"/>
        </a:xfrm>
      </p:grpSpPr>
      <p:sp>
        <p:nvSpPr>
          <p:cNvPr id="1939" name="Google Shape;1939;p70"/>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940" name="Google Shape;1940;p70"/>
          <p:cNvSpPr/>
          <p:nvPr/>
        </p:nvSpPr>
        <p:spPr>
          <a:xfrm>
            <a:off x="3523925" y="1899850"/>
            <a:ext cx="4115700" cy="20844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 Examination or test details</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700">
              <a:latin typeface="Montserrat"/>
              <a:ea typeface="Montserrat"/>
              <a:cs typeface="Montserrat"/>
              <a:sym typeface="Montserrat"/>
            </a:endParaRPr>
          </a:p>
        </p:txBody>
      </p:sp>
      <p:sp>
        <p:nvSpPr>
          <p:cNvPr id="1941" name="Google Shape;1941;p70"/>
          <p:cNvSpPr/>
          <p:nvPr/>
        </p:nvSpPr>
        <p:spPr>
          <a:xfrm>
            <a:off x="3628034" y="3684175"/>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EDIT</a:t>
            </a:r>
            <a:endParaRPr sz="600">
              <a:solidFill>
                <a:schemeClr val="dk1"/>
              </a:solidFill>
              <a:latin typeface="Montserrat Medium"/>
              <a:ea typeface="Montserrat Medium"/>
              <a:cs typeface="Montserrat Medium"/>
              <a:sym typeface="Montserrat Medium"/>
            </a:endParaRPr>
          </a:p>
        </p:txBody>
      </p:sp>
      <p:sp>
        <p:nvSpPr>
          <p:cNvPr id="1942" name="Google Shape;1942;p70"/>
          <p:cNvSpPr/>
          <p:nvPr/>
        </p:nvSpPr>
        <p:spPr>
          <a:xfrm>
            <a:off x="4237626" y="3684175"/>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
        <p:nvSpPr>
          <p:cNvPr id="1943" name="Google Shape;1943;p70"/>
          <p:cNvSpPr txBox="1"/>
          <p:nvPr/>
        </p:nvSpPr>
        <p:spPr>
          <a:xfrm>
            <a:off x="2132188" y="2884275"/>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Switch on my default. Text changes when switch is turned off</a:t>
            </a:r>
            <a:endParaRPr sz="700">
              <a:solidFill>
                <a:srgbClr val="FFFFFF"/>
              </a:solidFill>
              <a:latin typeface="Roboto"/>
              <a:ea typeface="Roboto"/>
              <a:cs typeface="Roboto"/>
              <a:sym typeface="Roboto"/>
            </a:endParaRPr>
          </a:p>
        </p:txBody>
      </p:sp>
      <p:sp>
        <p:nvSpPr>
          <p:cNvPr id="1944" name="Google Shape;1944;p70"/>
          <p:cNvSpPr txBox="1"/>
          <p:nvPr/>
        </p:nvSpPr>
        <p:spPr>
          <a:xfrm>
            <a:off x="2237950" y="3895225"/>
            <a:ext cx="1218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a:ea typeface="Montserrat"/>
                <a:cs typeface="Montserrat"/>
                <a:sym typeface="Montserrat"/>
              </a:rPr>
              <a:t>Examination or test is inactive</a:t>
            </a:r>
            <a:endParaRPr sz="600">
              <a:solidFill>
                <a:schemeClr val="dk2"/>
              </a:solidFill>
              <a:latin typeface="Montserrat"/>
              <a:ea typeface="Montserrat"/>
              <a:cs typeface="Montserrat"/>
              <a:sym typeface="Montserrat"/>
            </a:endParaRPr>
          </a:p>
        </p:txBody>
      </p:sp>
      <p:sp>
        <p:nvSpPr>
          <p:cNvPr id="1945" name="Google Shape;1945;p70"/>
          <p:cNvSpPr/>
          <p:nvPr/>
        </p:nvSpPr>
        <p:spPr>
          <a:xfrm>
            <a:off x="1993392" y="3918291"/>
            <a:ext cx="171600" cy="63900"/>
          </a:xfrm>
          <a:prstGeom prst="roundRect">
            <a:avLst>
              <a:gd name="adj" fmla="val 50000"/>
            </a:avLst>
          </a:pr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946" name="Google Shape;1946;p70"/>
          <p:cNvSpPr/>
          <p:nvPr/>
        </p:nvSpPr>
        <p:spPr>
          <a:xfrm>
            <a:off x="1994067" y="3904488"/>
            <a:ext cx="91500" cy="91500"/>
          </a:xfrm>
          <a:prstGeom prst="roundRect">
            <a:avLst>
              <a:gd name="adj" fmla="val 50000"/>
            </a:avLst>
          </a:prstGeom>
          <a:solidFill>
            <a:schemeClr val="l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cxnSp>
        <p:nvCxnSpPr>
          <p:cNvPr id="1947" name="Google Shape;1947;p70"/>
          <p:cNvCxnSpPr>
            <a:stCxn id="1948" idx="1"/>
            <a:endCxn id="1943" idx="3"/>
          </p:cNvCxnSpPr>
          <p:nvPr/>
        </p:nvCxnSpPr>
        <p:spPr>
          <a:xfrm rot="10800000">
            <a:off x="3252650" y="3155771"/>
            <a:ext cx="417000" cy="230700"/>
          </a:xfrm>
          <a:prstGeom prst="bentConnector3">
            <a:avLst>
              <a:gd name="adj1" fmla="val 49996"/>
            </a:avLst>
          </a:prstGeom>
          <a:noFill/>
          <a:ln w="9525" cap="flat" cmpd="sng">
            <a:solidFill>
              <a:schemeClr val="accent2"/>
            </a:solidFill>
            <a:prstDash val="solid"/>
            <a:round/>
            <a:headEnd type="none" w="med" len="med"/>
            <a:tailEnd type="none" w="med" len="med"/>
          </a:ln>
        </p:spPr>
      </p:cxnSp>
      <p:cxnSp>
        <p:nvCxnSpPr>
          <p:cNvPr id="1949" name="Google Shape;1949;p70"/>
          <p:cNvCxnSpPr>
            <a:stCxn id="1944" idx="0"/>
            <a:endCxn id="1943" idx="2"/>
          </p:cNvCxnSpPr>
          <p:nvPr/>
        </p:nvCxnSpPr>
        <p:spPr>
          <a:xfrm rot="5400000" flipH="1">
            <a:off x="2535850" y="3583825"/>
            <a:ext cx="468000" cy="154800"/>
          </a:xfrm>
          <a:prstGeom prst="bentConnector3">
            <a:avLst>
              <a:gd name="adj1" fmla="val 49995"/>
            </a:avLst>
          </a:prstGeom>
          <a:noFill/>
          <a:ln w="9525" cap="flat" cmpd="sng">
            <a:solidFill>
              <a:schemeClr val="accent2"/>
            </a:solidFill>
            <a:prstDash val="solid"/>
            <a:round/>
            <a:headEnd type="triangle" w="med" len="med"/>
            <a:tailEnd type="none" w="med" len="med"/>
          </a:ln>
        </p:spPr>
      </p:cxnSp>
      <p:sp>
        <p:nvSpPr>
          <p:cNvPr id="1950" name="Google Shape;1950;p70"/>
          <p:cNvSpPr txBox="1"/>
          <p:nvPr/>
        </p:nvSpPr>
        <p:spPr>
          <a:xfrm>
            <a:off x="3881903" y="3329383"/>
            <a:ext cx="132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dk2"/>
                </a:solidFill>
                <a:latin typeface="Montserrat Medium"/>
                <a:ea typeface="Montserrat Medium"/>
                <a:cs typeface="Montserrat Medium"/>
                <a:sym typeface="Montserrat Medium"/>
              </a:rPr>
              <a:t>Examination or test is active</a:t>
            </a:r>
            <a:endParaRPr sz="600">
              <a:solidFill>
                <a:schemeClr val="dk2"/>
              </a:solidFill>
              <a:latin typeface="Montserrat Medium"/>
              <a:ea typeface="Montserrat Medium"/>
              <a:cs typeface="Montserrat Medium"/>
              <a:sym typeface="Montserrat Medium"/>
            </a:endParaRPr>
          </a:p>
        </p:txBody>
      </p:sp>
      <p:sp>
        <p:nvSpPr>
          <p:cNvPr id="1948" name="Google Shape;1948;p70"/>
          <p:cNvSpPr/>
          <p:nvPr/>
        </p:nvSpPr>
        <p:spPr>
          <a:xfrm>
            <a:off x="3669650" y="3354521"/>
            <a:ext cx="171600" cy="63900"/>
          </a:xfrm>
          <a:prstGeom prst="roundRect">
            <a:avLst>
              <a:gd name="adj" fmla="val 50000"/>
            </a:avLst>
          </a:prstGeom>
          <a:solidFill>
            <a:srgbClr val="D86422">
              <a:alpha val="4902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951" name="Google Shape;1951;p70"/>
          <p:cNvSpPr/>
          <p:nvPr/>
        </p:nvSpPr>
        <p:spPr>
          <a:xfrm>
            <a:off x="3746525" y="3340719"/>
            <a:ext cx="91500" cy="91500"/>
          </a:xfrm>
          <a:prstGeom prst="roundRect">
            <a:avLst>
              <a:gd name="adj" fmla="val 50000"/>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Montserrat Medium"/>
              <a:ea typeface="Montserrat Medium"/>
              <a:cs typeface="Montserrat Medium"/>
              <a:sym typeface="Montserrat Medium"/>
            </a:endParaRPr>
          </a:p>
        </p:txBody>
      </p:sp>
      <p:sp>
        <p:nvSpPr>
          <p:cNvPr id="1952" name="Google Shape;1952;p70"/>
          <p:cNvSpPr txBox="1"/>
          <p:nvPr/>
        </p:nvSpPr>
        <p:spPr>
          <a:xfrm>
            <a:off x="6807900" y="4739975"/>
            <a:ext cx="2336100" cy="26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46(a)  Updated on July 20, 2020  </a:t>
            </a:r>
            <a:endParaRPr/>
          </a:p>
        </p:txBody>
      </p:sp>
      <p:sp>
        <p:nvSpPr>
          <p:cNvPr id="1953" name="Google Shape;1953;p70"/>
          <p:cNvSpPr/>
          <p:nvPr/>
        </p:nvSpPr>
        <p:spPr>
          <a:xfrm>
            <a:off x="3671196" y="2320375"/>
            <a:ext cx="914400" cy="267900"/>
          </a:xfrm>
          <a:prstGeom prst="round2SameRect">
            <a:avLst>
              <a:gd name="adj1" fmla="val 10574"/>
              <a:gd name="adj2" fmla="val 0"/>
            </a:avLst>
          </a:prstGeom>
          <a:solidFill>
            <a:schemeClr val="lt1"/>
          </a:solidFill>
          <a:ln>
            <a:noFill/>
          </a:ln>
        </p:spPr>
        <p:txBody>
          <a:bodyPr spcFirstLastPara="1" wrap="square" lIns="0"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Code </a:t>
            </a:r>
            <a:endParaRPr sz="500">
              <a:solidFill>
                <a:srgbClr val="F44336"/>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EXAM007</a:t>
            </a:r>
            <a:endParaRPr sz="700">
              <a:solidFill>
                <a:schemeClr val="lt2"/>
              </a:solidFill>
              <a:latin typeface="Montserrat"/>
              <a:ea typeface="Montserrat"/>
              <a:cs typeface="Montserrat"/>
              <a:sym typeface="Montserrat"/>
            </a:endParaRPr>
          </a:p>
        </p:txBody>
      </p:sp>
      <p:sp>
        <p:nvSpPr>
          <p:cNvPr id="1954" name="Google Shape;1954;p70"/>
          <p:cNvSpPr/>
          <p:nvPr/>
        </p:nvSpPr>
        <p:spPr>
          <a:xfrm>
            <a:off x="4617720" y="2320375"/>
            <a:ext cx="2404800" cy="267900"/>
          </a:xfrm>
          <a:prstGeom prst="round2SameRect">
            <a:avLst>
              <a:gd name="adj1" fmla="val 10574"/>
              <a:gd name="adj2" fmla="val 0"/>
            </a:avLst>
          </a:prstGeom>
          <a:solidFill>
            <a:schemeClr val="lt1"/>
          </a:solidFill>
          <a:ln>
            <a:noFill/>
          </a:ln>
        </p:spPr>
        <p:txBody>
          <a:bodyPr spcFirstLastPara="1" wrap="square" lIns="0"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Name </a:t>
            </a:r>
            <a:endParaRPr sz="500">
              <a:solidFill>
                <a:srgbClr val="F44336"/>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Eye examination - ophthalmoscopy (direct)</a:t>
            </a:r>
            <a:endParaRPr sz="700" b="1">
              <a:solidFill>
                <a:schemeClr val="lt2"/>
              </a:solidFill>
              <a:latin typeface="Montserrat"/>
              <a:ea typeface="Montserrat"/>
              <a:cs typeface="Montserrat"/>
              <a:sym typeface="Montserrat"/>
            </a:endParaRPr>
          </a:p>
        </p:txBody>
      </p:sp>
      <p:sp>
        <p:nvSpPr>
          <p:cNvPr id="1955" name="Google Shape;1955;p70"/>
          <p:cNvSpPr/>
          <p:nvPr/>
        </p:nvSpPr>
        <p:spPr>
          <a:xfrm>
            <a:off x="3671200" y="2794225"/>
            <a:ext cx="2334900" cy="267900"/>
          </a:xfrm>
          <a:prstGeom prst="round2SameRect">
            <a:avLst>
              <a:gd name="adj1" fmla="val 10574"/>
              <a:gd name="adj2" fmla="val 0"/>
            </a:avLst>
          </a:prstGeom>
          <a:solidFill>
            <a:schemeClr val="lt1"/>
          </a:solidFill>
          <a:ln>
            <a:noFill/>
          </a:ln>
        </p:spPr>
        <p:txBody>
          <a:bodyPr spcFirstLastPara="1" wrap="square" lIns="0"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sp>
        <p:nvSpPr>
          <p:cNvPr id="1956" name="Google Shape;1956;p70"/>
          <p:cNvSpPr txBox="1"/>
          <p:nvPr/>
        </p:nvSpPr>
        <p:spPr>
          <a:xfrm>
            <a:off x="2132188" y="2086550"/>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Field is displayed only if name in secondary language exists for the examination selected</a:t>
            </a:r>
            <a:endParaRPr sz="700">
              <a:solidFill>
                <a:srgbClr val="FFFFFF"/>
              </a:solidFill>
              <a:latin typeface="Roboto"/>
              <a:ea typeface="Roboto"/>
              <a:cs typeface="Roboto"/>
              <a:sym typeface="Roboto"/>
            </a:endParaRPr>
          </a:p>
        </p:txBody>
      </p:sp>
      <p:cxnSp>
        <p:nvCxnSpPr>
          <p:cNvPr id="1957" name="Google Shape;1957;p70"/>
          <p:cNvCxnSpPr>
            <a:stCxn id="1955" idx="2"/>
            <a:endCxn id="1956" idx="3"/>
          </p:cNvCxnSpPr>
          <p:nvPr/>
        </p:nvCxnSpPr>
        <p:spPr>
          <a:xfrm rot="10800000">
            <a:off x="3252700" y="2358175"/>
            <a:ext cx="418500" cy="570000"/>
          </a:xfrm>
          <a:prstGeom prst="bentConnector3">
            <a:avLst>
              <a:gd name="adj1" fmla="val 50003"/>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61"/>
        <p:cNvGrpSpPr/>
        <p:nvPr/>
      </p:nvGrpSpPr>
      <p:grpSpPr>
        <a:xfrm>
          <a:off x="0" y="0"/>
          <a:ext cx="0" cy="0"/>
          <a:chOff x="0" y="0"/>
          <a:chExt cx="0" cy="0"/>
        </a:xfrm>
      </p:grpSpPr>
      <p:sp>
        <p:nvSpPr>
          <p:cNvPr id="1962" name="Google Shape;1962;p71"/>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963" name="Google Shape;1963;p71"/>
          <p:cNvSpPr/>
          <p:nvPr/>
        </p:nvSpPr>
        <p:spPr>
          <a:xfrm>
            <a:off x="3373075" y="1918725"/>
            <a:ext cx="4115700" cy="20223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 Edit examination or test</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700">
              <a:latin typeface="Montserrat"/>
              <a:ea typeface="Montserrat"/>
              <a:cs typeface="Montserrat"/>
              <a:sym typeface="Montserrat"/>
            </a:endParaRPr>
          </a:p>
        </p:txBody>
      </p:sp>
      <p:sp>
        <p:nvSpPr>
          <p:cNvPr id="1964" name="Google Shape;1964;p71"/>
          <p:cNvSpPr/>
          <p:nvPr/>
        </p:nvSpPr>
        <p:spPr>
          <a:xfrm>
            <a:off x="3477184" y="3550650"/>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SAVE</a:t>
            </a:r>
            <a:endParaRPr sz="600">
              <a:solidFill>
                <a:schemeClr val="dk1"/>
              </a:solidFill>
              <a:latin typeface="Montserrat Medium"/>
              <a:ea typeface="Montserrat Medium"/>
              <a:cs typeface="Montserrat Medium"/>
              <a:sym typeface="Montserrat Medium"/>
            </a:endParaRPr>
          </a:p>
        </p:txBody>
      </p:sp>
      <p:sp>
        <p:nvSpPr>
          <p:cNvPr id="1965" name="Google Shape;1965;p71"/>
          <p:cNvSpPr/>
          <p:nvPr/>
        </p:nvSpPr>
        <p:spPr>
          <a:xfrm>
            <a:off x="4086776" y="3550650"/>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
        <p:nvSpPr>
          <p:cNvPr id="1966" name="Google Shape;1966;p71"/>
          <p:cNvSpPr/>
          <p:nvPr/>
        </p:nvSpPr>
        <p:spPr>
          <a:xfrm>
            <a:off x="3518796" y="2396575"/>
            <a:ext cx="132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Code </a:t>
            </a:r>
            <a:r>
              <a:rPr lang="en" sz="500">
                <a:solidFill>
                  <a:srgbClr val="F44336"/>
                </a:solidFill>
                <a:latin typeface="Montserrat"/>
                <a:ea typeface="Montserrat"/>
                <a:cs typeface="Montserrat"/>
                <a:sym typeface="Montserrat"/>
              </a:rPr>
              <a:t>*</a:t>
            </a:r>
            <a:endParaRPr sz="500">
              <a:solidFill>
                <a:srgbClr val="F44336"/>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EXAM007</a:t>
            </a:r>
            <a:endParaRPr sz="700">
              <a:solidFill>
                <a:schemeClr val="lt2"/>
              </a:solidFill>
              <a:latin typeface="Montserrat"/>
              <a:ea typeface="Montserrat"/>
              <a:cs typeface="Montserrat"/>
              <a:sym typeface="Montserrat"/>
            </a:endParaRPr>
          </a:p>
        </p:txBody>
      </p:sp>
      <p:cxnSp>
        <p:nvCxnSpPr>
          <p:cNvPr id="1967" name="Google Shape;1967;p71"/>
          <p:cNvCxnSpPr/>
          <p:nvPr/>
        </p:nvCxnSpPr>
        <p:spPr>
          <a:xfrm>
            <a:off x="3518796" y="2662579"/>
            <a:ext cx="1320600" cy="0"/>
          </a:xfrm>
          <a:prstGeom prst="straightConnector1">
            <a:avLst/>
          </a:prstGeom>
          <a:noFill/>
          <a:ln w="9525" cap="flat" cmpd="sng">
            <a:solidFill>
              <a:srgbClr val="B7B7B7"/>
            </a:solidFill>
            <a:prstDash val="solid"/>
            <a:round/>
            <a:headEnd type="none" w="med" len="med"/>
            <a:tailEnd type="none" w="med" len="med"/>
          </a:ln>
        </p:spPr>
      </p:cxnSp>
      <p:sp>
        <p:nvSpPr>
          <p:cNvPr id="1968" name="Google Shape;1968;p71"/>
          <p:cNvSpPr/>
          <p:nvPr/>
        </p:nvSpPr>
        <p:spPr>
          <a:xfrm>
            <a:off x="4947626" y="2396575"/>
            <a:ext cx="24048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Name </a:t>
            </a:r>
            <a:r>
              <a:rPr lang="en" sz="500">
                <a:solidFill>
                  <a:srgbClr val="F44336"/>
                </a:solidFill>
                <a:latin typeface="Montserrat"/>
                <a:ea typeface="Montserrat"/>
                <a:cs typeface="Montserrat"/>
                <a:sym typeface="Montserrat"/>
              </a:rPr>
              <a:t>*</a:t>
            </a:r>
            <a:endParaRPr sz="500">
              <a:solidFill>
                <a:srgbClr val="F44336"/>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2"/>
                </a:solidFill>
                <a:latin typeface="Montserrat"/>
                <a:ea typeface="Montserrat"/>
                <a:cs typeface="Montserrat"/>
                <a:sym typeface="Montserrat"/>
              </a:rPr>
              <a:t>Eye examination - ophthalmoscopy (direct)</a:t>
            </a:r>
            <a:endParaRPr sz="700" b="1">
              <a:solidFill>
                <a:schemeClr val="lt2"/>
              </a:solidFill>
              <a:latin typeface="Montserrat"/>
              <a:ea typeface="Montserrat"/>
              <a:cs typeface="Montserrat"/>
              <a:sym typeface="Montserrat"/>
            </a:endParaRPr>
          </a:p>
        </p:txBody>
      </p:sp>
      <p:cxnSp>
        <p:nvCxnSpPr>
          <p:cNvPr id="1969" name="Google Shape;1969;p71"/>
          <p:cNvCxnSpPr/>
          <p:nvPr/>
        </p:nvCxnSpPr>
        <p:spPr>
          <a:xfrm>
            <a:off x="4947626" y="2661751"/>
            <a:ext cx="2404800" cy="0"/>
          </a:xfrm>
          <a:prstGeom prst="straightConnector1">
            <a:avLst/>
          </a:prstGeom>
          <a:noFill/>
          <a:ln w="9525" cap="flat" cmpd="sng">
            <a:solidFill>
              <a:srgbClr val="B7B7B7"/>
            </a:solidFill>
            <a:prstDash val="solid"/>
            <a:round/>
            <a:headEnd type="none" w="med" len="med"/>
            <a:tailEnd type="none" w="med" len="med"/>
          </a:ln>
        </p:spPr>
      </p:cxnSp>
      <p:sp>
        <p:nvSpPr>
          <p:cNvPr id="1970" name="Google Shape;1970;p71"/>
          <p:cNvSpPr/>
          <p:nvPr/>
        </p:nvSpPr>
        <p:spPr>
          <a:xfrm>
            <a:off x="3518800" y="2870425"/>
            <a:ext cx="23349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Name in secondary language</a:t>
            </a:r>
            <a:endParaRPr sz="700">
              <a:solidFill>
                <a:schemeClr val="lt2"/>
              </a:solidFill>
              <a:latin typeface="Montserrat"/>
              <a:ea typeface="Montserrat"/>
              <a:cs typeface="Montserrat"/>
              <a:sym typeface="Montserrat"/>
            </a:endParaRPr>
          </a:p>
        </p:txBody>
      </p:sp>
      <p:cxnSp>
        <p:nvCxnSpPr>
          <p:cNvPr id="1971" name="Google Shape;1971;p71"/>
          <p:cNvCxnSpPr/>
          <p:nvPr/>
        </p:nvCxnSpPr>
        <p:spPr>
          <a:xfrm>
            <a:off x="3518800" y="3142325"/>
            <a:ext cx="2334900" cy="0"/>
          </a:xfrm>
          <a:prstGeom prst="straightConnector1">
            <a:avLst/>
          </a:prstGeom>
          <a:noFill/>
          <a:ln w="9525" cap="flat" cmpd="sng">
            <a:solidFill>
              <a:srgbClr val="B7B7B7"/>
            </a:solidFill>
            <a:prstDash val="solid"/>
            <a:round/>
            <a:headEnd type="none" w="med" len="med"/>
            <a:tailEnd type="none" w="med" len="med"/>
          </a:ln>
        </p:spPr>
      </p:cxnSp>
      <p:sp>
        <p:nvSpPr>
          <p:cNvPr id="1972" name="Google Shape;1972;p71"/>
          <p:cNvSpPr txBox="1"/>
          <p:nvPr/>
        </p:nvSpPr>
        <p:spPr>
          <a:xfrm>
            <a:off x="6408300" y="4760825"/>
            <a:ext cx="2735700" cy="26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47 Updated on July 15,2020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76"/>
        <p:cNvGrpSpPr/>
        <p:nvPr/>
      </p:nvGrpSpPr>
      <p:grpSpPr>
        <a:xfrm>
          <a:off x="0" y="0"/>
          <a:ext cx="0" cy="0"/>
          <a:chOff x="0" y="0"/>
          <a:chExt cx="0" cy="0"/>
        </a:xfrm>
      </p:grpSpPr>
      <p:sp>
        <p:nvSpPr>
          <p:cNvPr id="1977" name="Google Shape;1977;p72"/>
          <p:cNvSpPr txBox="1">
            <a:spLocks noGrp="1"/>
          </p:cNvSpPr>
          <p:nvPr>
            <p:ph type="sldNum" idx="12"/>
          </p:nvPr>
        </p:nvSpPr>
        <p:spPr>
          <a:xfrm>
            <a:off x="8602850" y="-1"/>
            <a:ext cx="548700" cy="14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1978" name="Google Shape;1978;p72"/>
          <p:cNvSpPr txBox="1"/>
          <p:nvPr/>
        </p:nvSpPr>
        <p:spPr>
          <a:xfrm>
            <a:off x="6116950" y="4806300"/>
            <a:ext cx="3000000" cy="243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latin typeface="Roboto"/>
                <a:ea typeface="Roboto"/>
                <a:cs typeface="Roboto"/>
                <a:sym typeface="Roboto"/>
              </a:rPr>
              <a:t>48 Updated on July 15,2020  </a:t>
            </a:r>
            <a:endParaRPr/>
          </a:p>
        </p:txBody>
      </p:sp>
      <p:sp>
        <p:nvSpPr>
          <p:cNvPr id="1979" name="Google Shape;1979;p72"/>
          <p:cNvSpPr/>
          <p:nvPr/>
        </p:nvSpPr>
        <p:spPr>
          <a:xfrm>
            <a:off x="3431450" y="2036750"/>
            <a:ext cx="2796900" cy="1011000"/>
          </a:xfrm>
          <a:prstGeom prst="roundRect">
            <a:avLst>
              <a:gd name="adj" fmla="val 2514"/>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Medium"/>
                <a:ea typeface="Montserrat Medium"/>
                <a:cs typeface="Montserrat Medium"/>
                <a:sym typeface="Montserrat Medium"/>
              </a:rPr>
              <a:t>Are you sure you want to continue?</a:t>
            </a:r>
            <a:endParaRPr sz="1000">
              <a:latin typeface="Montserrat Medium"/>
              <a:ea typeface="Montserrat Medium"/>
              <a:cs typeface="Montserrat Medium"/>
              <a:sym typeface="Montserrat Medium"/>
            </a:endParaRPr>
          </a:p>
          <a:p>
            <a:pPr marL="0" lvl="0" indent="0" algn="l" rtl="0">
              <a:spcBef>
                <a:spcPts val="0"/>
              </a:spcBef>
              <a:spcAft>
                <a:spcPts val="0"/>
              </a:spcAft>
              <a:buNone/>
            </a:pPr>
            <a:endParaRPr sz="1000">
              <a:latin typeface="Montserrat Medium"/>
              <a:ea typeface="Montserrat Medium"/>
              <a:cs typeface="Montserrat Medium"/>
              <a:sym typeface="Montserrat Medium"/>
            </a:endParaRPr>
          </a:p>
          <a:p>
            <a:pPr marL="0" lvl="0" indent="0" algn="l" rtl="0">
              <a:spcBef>
                <a:spcPts val="0"/>
              </a:spcBef>
              <a:spcAft>
                <a:spcPts val="0"/>
              </a:spcAft>
              <a:buNone/>
            </a:pPr>
            <a:r>
              <a:rPr lang="en" sz="700">
                <a:latin typeface="Montserrat"/>
                <a:ea typeface="Montserrat"/>
                <a:cs typeface="Montserrat"/>
                <a:sym typeface="Montserrat"/>
              </a:rPr>
              <a:t>Once saved the examination code can not be changed.</a:t>
            </a:r>
            <a:endParaRPr sz="700">
              <a:latin typeface="Montserrat"/>
              <a:ea typeface="Montserrat"/>
              <a:cs typeface="Montserrat"/>
              <a:sym typeface="Montserrat"/>
            </a:endParaRPr>
          </a:p>
        </p:txBody>
      </p:sp>
      <p:sp>
        <p:nvSpPr>
          <p:cNvPr id="1980" name="Google Shape;1980;p72"/>
          <p:cNvSpPr/>
          <p:nvPr/>
        </p:nvSpPr>
        <p:spPr>
          <a:xfrm>
            <a:off x="3495534" y="2754275"/>
            <a:ext cx="5313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1"/>
                </a:solidFill>
                <a:latin typeface="Montserrat Medium"/>
                <a:ea typeface="Montserrat Medium"/>
                <a:cs typeface="Montserrat Medium"/>
                <a:sym typeface="Montserrat Medium"/>
              </a:rPr>
              <a:t>C</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O</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N</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F</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I</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R</a:t>
            </a:r>
            <a:r>
              <a:rPr lang="en" sz="100">
                <a:solidFill>
                  <a:schemeClr val="dk1"/>
                </a:solidFill>
                <a:latin typeface="Montserrat Medium"/>
                <a:ea typeface="Montserrat Medium"/>
                <a:cs typeface="Montserrat Medium"/>
                <a:sym typeface="Montserrat Medium"/>
              </a:rPr>
              <a:t> </a:t>
            </a:r>
            <a:r>
              <a:rPr lang="en" sz="600">
                <a:solidFill>
                  <a:schemeClr val="dk1"/>
                </a:solidFill>
                <a:latin typeface="Montserrat Medium"/>
                <a:ea typeface="Montserrat Medium"/>
                <a:cs typeface="Montserrat Medium"/>
                <a:sym typeface="Montserrat Medium"/>
              </a:rPr>
              <a:t>M</a:t>
            </a:r>
            <a:endParaRPr sz="600">
              <a:solidFill>
                <a:schemeClr val="dk1"/>
              </a:solidFill>
              <a:latin typeface="Montserrat Medium"/>
              <a:ea typeface="Montserrat Medium"/>
              <a:cs typeface="Montserrat Medium"/>
              <a:sym typeface="Montserrat Medium"/>
            </a:endParaRPr>
          </a:p>
        </p:txBody>
      </p:sp>
      <p:sp>
        <p:nvSpPr>
          <p:cNvPr id="1981" name="Google Shape;1981;p72"/>
          <p:cNvSpPr/>
          <p:nvPr/>
        </p:nvSpPr>
        <p:spPr>
          <a:xfrm>
            <a:off x="4105126" y="2754275"/>
            <a:ext cx="495900" cy="191400"/>
          </a:xfrm>
          <a:prstGeom prst="roundRect">
            <a:avLst>
              <a:gd name="adj" fmla="val 8698"/>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A</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N</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C</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E</a:t>
            </a:r>
            <a:r>
              <a:rPr lang="en" sz="100">
                <a:solidFill>
                  <a:schemeClr val="dk2"/>
                </a:solidFill>
                <a:latin typeface="Montserrat Medium"/>
                <a:ea typeface="Montserrat Medium"/>
                <a:cs typeface="Montserrat Medium"/>
                <a:sym typeface="Montserrat Medium"/>
              </a:rPr>
              <a:t> </a:t>
            </a:r>
            <a:r>
              <a:rPr lang="en" sz="600">
                <a:solidFill>
                  <a:schemeClr val="dk2"/>
                </a:solidFill>
                <a:latin typeface="Montserrat Medium"/>
                <a:ea typeface="Montserrat Medium"/>
                <a:cs typeface="Montserrat Medium"/>
                <a:sym typeface="Montserrat Medium"/>
              </a:rPr>
              <a:t>L</a:t>
            </a:r>
            <a:endParaRPr sz="6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pic>
        <p:nvPicPr>
          <p:cNvPr id="244" name="Google Shape;244;p33"/>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245" name="Google Shape;245;p33"/>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3"/>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249" name="Google Shape;249;p33"/>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Login  </a:t>
            </a:r>
            <a:endParaRPr sz="800"/>
          </a:p>
        </p:txBody>
      </p:sp>
      <p:sp>
        <p:nvSpPr>
          <p:cNvPr id="250" name="Google Shape;250;p33"/>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51" name="Google Shape;251;p33"/>
          <p:cNvSpPr/>
          <p:nvPr/>
        </p:nvSpPr>
        <p:spPr>
          <a:xfrm>
            <a:off x="3816102"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Authorization code *</a:t>
            </a:r>
            <a:endParaRPr sz="700">
              <a:solidFill>
                <a:schemeClr val="lt2"/>
              </a:solidFill>
              <a:latin typeface="Montserrat"/>
              <a:ea typeface="Montserrat"/>
              <a:cs typeface="Montserrat"/>
              <a:sym typeface="Montserrat"/>
            </a:endParaRPr>
          </a:p>
        </p:txBody>
      </p:sp>
      <p:cxnSp>
        <p:nvCxnSpPr>
          <p:cNvPr id="252" name="Google Shape;252;p33"/>
          <p:cNvCxnSpPr/>
          <p:nvPr/>
        </p:nvCxnSpPr>
        <p:spPr>
          <a:xfrm>
            <a:off x="3816102" y="2615049"/>
            <a:ext cx="1514700" cy="0"/>
          </a:xfrm>
          <a:prstGeom prst="straightConnector1">
            <a:avLst/>
          </a:prstGeom>
          <a:noFill/>
          <a:ln w="9525" cap="flat" cmpd="sng">
            <a:solidFill>
              <a:srgbClr val="B7B7B7"/>
            </a:solidFill>
            <a:prstDash val="solid"/>
            <a:round/>
            <a:headEnd type="none" w="med" len="med"/>
            <a:tailEnd type="none" w="med" len="med"/>
          </a:ln>
        </p:spPr>
      </p:cxnSp>
      <p:sp>
        <p:nvSpPr>
          <p:cNvPr id="253" name="Google Shape;253;p33"/>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sp>
        <p:nvSpPr>
          <p:cNvPr id="254" name="Google Shape;254;p33"/>
          <p:cNvSpPr/>
          <p:nvPr/>
        </p:nvSpPr>
        <p:spPr>
          <a:xfrm>
            <a:off x="3813050" y="2868857"/>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U</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B</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M</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I</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T</a:t>
            </a:r>
            <a:r>
              <a:rPr lang="en" sz="100">
                <a:solidFill>
                  <a:schemeClr val="lt1"/>
                </a:solidFill>
                <a:latin typeface="Montserrat Medium"/>
                <a:ea typeface="Montserrat Medium"/>
                <a:cs typeface="Montserrat Medium"/>
                <a:sym typeface="Montserrat Medium"/>
              </a:rPr>
              <a:t> </a:t>
            </a:r>
            <a:endParaRPr sz="600">
              <a:solidFill>
                <a:srgbClr val="FFFFFF"/>
              </a:solidFill>
              <a:latin typeface="Montserrat Medium"/>
              <a:ea typeface="Montserrat Medium"/>
              <a:cs typeface="Montserrat Medium"/>
              <a:sym typeface="Montserrat Medium"/>
            </a:endParaRPr>
          </a:p>
        </p:txBody>
      </p:sp>
      <p:sp>
        <p:nvSpPr>
          <p:cNvPr id="255" name="Google Shape;255;p33"/>
          <p:cNvSpPr/>
          <p:nvPr/>
        </p:nvSpPr>
        <p:spPr>
          <a:xfrm>
            <a:off x="3813050" y="3173657"/>
            <a:ext cx="15147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R</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O</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D</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256" name="Google Shape;256;p33"/>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5 Updated on July 15,2020</a:t>
            </a:r>
            <a:endParaRPr>
              <a:solidFill>
                <a:srgbClr val="FFFFFF"/>
              </a:solidFill>
            </a:endParaRPr>
          </a:p>
        </p:txBody>
      </p:sp>
      <p:pic>
        <p:nvPicPr>
          <p:cNvPr id="257" name="Google Shape;257;p33"/>
          <p:cNvPicPr preferRelativeResize="0"/>
          <p:nvPr/>
        </p:nvPicPr>
        <p:blipFill>
          <a:blip r:embed="rId5">
            <a:alphaModFix/>
          </a:blip>
          <a:stretch>
            <a:fillRect/>
          </a:stretch>
        </p:blipFill>
        <p:spPr>
          <a:xfrm>
            <a:off x="4216400" y="767750"/>
            <a:ext cx="708000" cy="70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pic>
        <p:nvPicPr>
          <p:cNvPr id="262" name="Google Shape;262;p34"/>
          <p:cNvPicPr preferRelativeResize="0"/>
          <p:nvPr/>
        </p:nvPicPr>
        <p:blipFill rotWithShape="1">
          <a:blip r:embed="rId3">
            <a:alphaModFix amt="70000"/>
          </a:blip>
          <a:srcRect r="-623"/>
          <a:stretch/>
        </p:blipFill>
        <p:spPr>
          <a:xfrm>
            <a:off x="-1" y="0"/>
            <a:ext cx="3437903" cy="5125294"/>
          </a:xfrm>
          <a:prstGeom prst="rect">
            <a:avLst/>
          </a:prstGeom>
          <a:noFill/>
          <a:ln>
            <a:noFill/>
          </a:ln>
        </p:spPr>
      </p:pic>
      <p:sp>
        <p:nvSpPr>
          <p:cNvPr id="263" name="Google Shape;263;p34"/>
          <p:cNvSpPr/>
          <p:nvPr/>
        </p:nvSpPr>
        <p:spPr>
          <a:xfrm rot="-5400000">
            <a:off x="200750" y="1912275"/>
            <a:ext cx="5149500" cy="1324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3044950" y="473650"/>
            <a:ext cx="3054000" cy="3876000"/>
          </a:xfrm>
          <a:prstGeom prst="roundRect">
            <a:avLst>
              <a:gd name="adj" fmla="val 1187"/>
            </a:avLst>
          </a:prstGeom>
          <a:solidFill>
            <a:schemeClr val="lt1"/>
          </a:soli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4"/>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267" name="Google Shape;267;p34"/>
          <p:cNvSpPr txBox="1">
            <a:spLocks noGrp="1"/>
          </p:cNvSpPr>
          <p:nvPr>
            <p:ph type="title" idx="4294967295"/>
          </p:nvPr>
        </p:nvSpPr>
        <p:spPr>
          <a:xfrm>
            <a:off x="193576" y="4932675"/>
            <a:ext cx="4024800" cy="225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Reset password  </a:t>
            </a:r>
            <a:endParaRPr sz="800"/>
          </a:p>
        </p:txBody>
      </p:sp>
      <p:sp>
        <p:nvSpPr>
          <p:cNvPr id="268" name="Google Shape;268;p34"/>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69" name="Google Shape;269;p34"/>
          <p:cNvSpPr/>
          <p:nvPr/>
        </p:nvSpPr>
        <p:spPr>
          <a:xfrm>
            <a:off x="3816102" y="2343150"/>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New password *</a:t>
            </a:r>
            <a:endParaRPr sz="700">
              <a:solidFill>
                <a:schemeClr val="lt2"/>
              </a:solidFill>
              <a:latin typeface="Montserrat"/>
              <a:ea typeface="Montserrat"/>
              <a:cs typeface="Montserrat"/>
              <a:sym typeface="Montserrat"/>
            </a:endParaRPr>
          </a:p>
        </p:txBody>
      </p:sp>
      <p:cxnSp>
        <p:nvCxnSpPr>
          <p:cNvPr id="270" name="Google Shape;270;p34"/>
          <p:cNvCxnSpPr/>
          <p:nvPr/>
        </p:nvCxnSpPr>
        <p:spPr>
          <a:xfrm>
            <a:off x="3816102" y="2615049"/>
            <a:ext cx="1514700" cy="0"/>
          </a:xfrm>
          <a:prstGeom prst="straightConnector1">
            <a:avLst/>
          </a:prstGeom>
          <a:noFill/>
          <a:ln w="9525" cap="flat" cmpd="sng">
            <a:solidFill>
              <a:srgbClr val="B7B7B7"/>
            </a:solidFill>
            <a:prstDash val="solid"/>
            <a:round/>
            <a:headEnd type="none" w="med" len="med"/>
            <a:tailEnd type="none" w="med" len="med"/>
          </a:ln>
        </p:spPr>
      </p:cxnSp>
      <p:sp>
        <p:nvSpPr>
          <p:cNvPr id="271" name="Google Shape;271;p34"/>
          <p:cNvSpPr/>
          <p:nvPr/>
        </p:nvSpPr>
        <p:spPr>
          <a:xfrm>
            <a:off x="3816102" y="2952753"/>
            <a:ext cx="1514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700">
                <a:solidFill>
                  <a:schemeClr val="lt2"/>
                </a:solidFill>
                <a:latin typeface="Montserrat"/>
                <a:ea typeface="Montserrat"/>
                <a:cs typeface="Montserrat"/>
                <a:sym typeface="Montserrat"/>
              </a:rPr>
              <a:t>Confirm password *</a:t>
            </a:r>
            <a:endParaRPr sz="700">
              <a:solidFill>
                <a:schemeClr val="lt2"/>
              </a:solidFill>
              <a:latin typeface="Montserrat"/>
              <a:ea typeface="Montserrat"/>
              <a:cs typeface="Montserrat"/>
              <a:sym typeface="Montserrat"/>
            </a:endParaRPr>
          </a:p>
        </p:txBody>
      </p:sp>
      <p:cxnSp>
        <p:nvCxnSpPr>
          <p:cNvPr id="272" name="Google Shape;272;p34"/>
          <p:cNvCxnSpPr/>
          <p:nvPr/>
        </p:nvCxnSpPr>
        <p:spPr>
          <a:xfrm>
            <a:off x="3816102" y="3224652"/>
            <a:ext cx="1514700" cy="0"/>
          </a:xfrm>
          <a:prstGeom prst="straightConnector1">
            <a:avLst/>
          </a:prstGeom>
          <a:noFill/>
          <a:ln w="9525" cap="flat" cmpd="sng">
            <a:solidFill>
              <a:srgbClr val="B7B7B7"/>
            </a:solidFill>
            <a:prstDash val="solid"/>
            <a:round/>
            <a:headEnd type="none" w="med" len="med"/>
            <a:tailEnd type="none" w="med" len="med"/>
          </a:ln>
        </p:spPr>
      </p:cxnSp>
      <p:sp>
        <p:nvSpPr>
          <p:cNvPr id="273" name="Google Shape;273;p34"/>
          <p:cNvSpPr/>
          <p:nvPr/>
        </p:nvSpPr>
        <p:spPr>
          <a:xfrm>
            <a:off x="3813050" y="3478457"/>
            <a:ext cx="1514700" cy="191400"/>
          </a:xfrm>
          <a:prstGeom prst="roundRect">
            <a:avLst>
              <a:gd name="adj" fmla="val 10777"/>
            </a:avLst>
          </a:prstGeom>
          <a:solidFill>
            <a:schemeClr val="dk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lt1"/>
                </a:solidFill>
                <a:latin typeface="Montserrat Medium"/>
                <a:ea typeface="Montserrat Medium"/>
                <a:cs typeface="Montserrat Medium"/>
                <a:sym typeface="Montserrat Medium"/>
              </a:rPr>
              <a:t>SAVE</a:t>
            </a:r>
            <a:endParaRPr sz="600">
              <a:solidFill>
                <a:srgbClr val="FFFFFF"/>
              </a:solidFill>
              <a:latin typeface="Montserrat Medium"/>
              <a:ea typeface="Montserrat Medium"/>
              <a:cs typeface="Montserrat Medium"/>
              <a:sym typeface="Montserrat Medium"/>
            </a:endParaRPr>
          </a:p>
        </p:txBody>
      </p:sp>
      <p:sp>
        <p:nvSpPr>
          <p:cNvPr id="274" name="Google Shape;274;p34"/>
          <p:cNvSpPr txBox="1"/>
          <p:nvPr/>
        </p:nvSpPr>
        <p:spPr>
          <a:xfrm>
            <a:off x="3617400" y="1475750"/>
            <a:ext cx="1913100" cy="57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Quicksand Light"/>
                <a:ea typeface="Quicksand Light"/>
                <a:cs typeface="Quicksand Light"/>
                <a:sym typeface="Quicksand Light"/>
              </a:rPr>
              <a:t>HeartCare</a:t>
            </a:r>
            <a:endParaRPr sz="2000">
              <a:solidFill>
                <a:schemeClr val="dk1"/>
              </a:solidFill>
              <a:latin typeface="Quicksand Light"/>
              <a:ea typeface="Quicksand Light"/>
              <a:cs typeface="Quicksand Light"/>
              <a:sym typeface="Quicksand Light"/>
            </a:endParaRPr>
          </a:p>
        </p:txBody>
      </p:sp>
      <p:cxnSp>
        <p:nvCxnSpPr>
          <p:cNvPr id="275" name="Google Shape;275;p34"/>
          <p:cNvCxnSpPr>
            <a:stCxn id="276" idx="1"/>
            <a:endCxn id="274" idx="3"/>
          </p:cNvCxnSpPr>
          <p:nvPr/>
        </p:nvCxnSpPr>
        <p:spPr>
          <a:xfrm flipH="1">
            <a:off x="5530600" y="1762550"/>
            <a:ext cx="1126200" cy="600"/>
          </a:xfrm>
          <a:prstGeom prst="bentConnector3">
            <a:avLst>
              <a:gd name="adj1" fmla="val 50004"/>
            </a:avLst>
          </a:prstGeom>
          <a:noFill/>
          <a:ln w="9525" cap="flat" cmpd="sng">
            <a:solidFill>
              <a:schemeClr val="accent2"/>
            </a:solidFill>
            <a:prstDash val="solid"/>
            <a:round/>
            <a:headEnd type="none" w="med" len="med"/>
            <a:tailEnd type="triangle" w="med" len="med"/>
          </a:ln>
        </p:spPr>
      </p:cxnSp>
      <p:sp>
        <p:nvSpPr>
          <p:cNvPr id="276" name="Google Shape;276;p34"/>
          <p:cNvSpPr txBox="1"/>
          <p:nvPr/>
        </p:nvSpPr>
        <p:spPr>
          <a:xfrm>
            <a:off x="6656800" y="1491050"/>
            <a:ext cx="1731900" cy="5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a:solidFill>
                  <a:srgbClr val="FFFFFF"/>
                </a:solidFill>
                <a:latin typeface="Roboto"/>
                <a:ea typeface="Roboto"/>
                <a:cs typeface="Roboto"/>
                <a:sym typeface="Roboto"/>
              </a:rPr>
              <a:t>Style as Headline 3, but override default with font = Quicksand, font-weight = </a:t>
            </a:r>
            <a:r>
              <a:rPr lang="en" sz="800">
                <a:solidFill>
                  <a:schemeClr val="lt1"/>
                </a:solidFill>
                <a:latin typeface="Roboto"/>
                <a:ea typeface="Roboto"/>
                <a:cs typeface="Roboto"/>
                <a:sym typeface="Roboto"/>
              </a:rPr>
              <a:t>Bold (700)</a:t>
            </a:r>
            <a:endParaRPr sz="800">
              <a:solidFill>
                <a:srgbClr val="FFFFFF"/>
              </a:solidFill>
              <a:latin typeface="Roboto"/>
              <a:ea typeface="Roboto"/>
              <a:cs typeface="Roboto"/>
              <a:sym typeface="Roboto"/>
            </a:endParaRPr>
          </a:p>
        </p:txBody>
      </p:sp>
      <p:sp>
        <p:nvSpPr>
          <p:cNvPr id="277" name="Google Shape;277;p34"/>
          <p:cNvSpPr/>
          <p:nvPr/>
        </p:nvSpPr>
        <p:spPr>
          <a:xfrm>
            <a:off x="3813050" y="3819257"/>
            <a:ext cx="1514700" cy="191400"/>
          </a:xfrm>
          <a:prstGeom prst="roundRect">
            <a:avLst>
              <a:gd name="adj" fmla="val 1077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ontserrat Medium"/>
                <a:ea typeface="Montserrat Medium"/>
                <a:cs typeface="Montserrat Medium"/>
                <a:sym typeface="Montserrat Medium"/>
              </a:rPr>
              <a:t>CANCEL</a:t>
            </a:r>
            <a:endParaRPr sz="600">
              <a:solidFill>
                <a:schemeClr val="dk2"/>
              </a:solidFill>
              <a:latin typeface="Montserrat Medium"/>
              <a:ea typeface="Montserrat Medium"/>
              <a:cs typeface="Montserrat Medium"/>
              <a:sym typeface="Montserrat Medium"/>
            </a:endParaRPr>
          </a:p>
        </p:txBody>
      </p:sp>
      <p:sp>
        <p:nvSpPr>
          <p:cNvPr id="278" name="Google Shape;278;p34"/>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6 Updated on July 23, 2020</a:t>
            </a:r>
            <a:endParaRPr>
              <a:solidFill>
                <a:srgbClr val="FFFFFF"/>
              </a:solidFill>
            </a:endParaRPr>
          </a:p>
        </p:txBody>
      </p:sp>
      <p:sp>
        <p:nvSpPr>
          <p:cNvPr id="279" name="Google Shape;279;p34"/>
          <p:cNvSpPr txBox="1"/>
          <p:nvPr/>
        </p:nvSpPr>
        <p:spPr>
          <a:xfrm>
            <a:off x="3813050" y="2611800"/>
            <a:ext cx="1514700" cy="2562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8-15 characters, with at least one special, uppercase, and lowercase character</a:t>
            </a:r>
            <a:endParaRPr sz="500">
              <a:solidFill>
                <a:schemeClr val="lt2"/>
              </a:solidFill>
              <a:latin typeface="Montserrat"/>
              <a:ea typeface="Montserrat"/>
              <a:cs typeface="Montserrat"/>
              <a:sym typeface="Montserrat"/>
            </a:endParaRPr>
          </a:p>
        </p:txBody>
      </p:sp>
      <p:pic>
        <p:nvPicPr>
          <p:cNvPr id="280" name="Google Shape;280;p34"/>
          <p:cNvPicPr preferRelativeResize="0"/>
          <p:nvPr/>
        </p:nvPicPr>
        <p:blipFill>
          <a:blip r:embed="rId5">
            <a:alphaModFix/>
          </a:blip>
          <a:stretch>
            <a:fillRect/>
          </a:stretch>
        </p:blipFill>
        <p:spPr>
          <a:xfrm>
            <a:off x="4216400" y="767750"/>
            <a:ext cx="708000" cy="70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84"/>
        <p:cNvGrpSpPr/>
        <p:nvPr/>
      </p:nvGrpSpPr>
      <p:grpSpPr>
        <a:xfrm>
          <a:off x="0" y="0"/>
          <a:ext cx="0" cy="0"/>
          <a:chOff x="0" y="0"/>
          <a:chExt cx="0" cy="0"/>
        </a:xfrm>
      </p:grpSpPr>
      <p:pic>
        <p:nvPicPr>
          <p:cNvPr id="285" name="Google Shape;285;p35"/>
          <p:cNvPicPr preferRelativeResize="0"/>
          <p:nvPr/>
        </p:nvPicPr>
        <p:blipFill>
          <a:blip r:embed="rId3">
            <a:alphaModFix/>
          </a:blip>
          <a:stretch>
            <a:fillRect/>
          </a:stretch>
        </p:blipFill>
        <p:spPr>
          <a:xfrm>
            <a:off x="20350" y="207025"/>
            <a:ext cx="109728" cy="109728"/>
          </a:xfrm>
          <a:prstGeom prst="rect">
            <a:avLst/>
          </a:prstGeom>
          <a:noFill/>
          <a:ln>
            <a:noFill/>
          </a:ln>
        </p:spPr>
      </p:pic>
      <p:sp>
        <p:nvSpPr>
          <p:cNvPr id="286" name="Google Shape;286;p35"/>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0" y="358674"/>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 name="Google Shape;288;p35"/>
          <p:cNvSpPr txBox="1"/>
          <p:nvPr/>
        </p:nvSpPr>
        <p:spPr>
          <a:xfrm>
            <a:off x="282250" y="1003225"/>
            <a:ext cx="1131600" cy="2241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Administrative divisions</a:t>
            </a:r>
            <a:endParaRPr sz="600">
              <a:solidFill>
                <a:schemeClr val="dk2"/>
              </a:solidFill>
              <a:latin typeface="Montserrat Medium"/>
              <a:ea typeface="Montserrat Medium"/>
              <a:cs typeface="Montserrat Medium"/>
              <a:sym typeface="Montserrat Medium"/>
            </a:endParaRPr>
          </a:p>
        </p:txBody>
      </p:sp>
      <p:sp>
        <p:nvSpPr>
          <p:cNvPr id="289" name="Google Shape;289;p35"/>
          <p:cNvSpPr/>
          <p:nvPr/>
        </p:nvSpPr>
        <p:spPr>
          <a:xfrm>
            <a:off x="189700" y="1955550"/>
            <a:ext cx="1305000" cy="191400"/>
          </a:xfrm>
          <a:prstGeom prst="roundRect">
            <a:avLst>
              <a:gd name="adj" fmla="val 6656"/>
            </a:avLst>
          </a:prstGeom>
          <a:solidFill>
            <a:srgbClr val="008DC9">
              <a:alpha val="21570"/>
            </a:srgbClr>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600">
              <a:latin typeface="Montserrat"/>
              <a:ea typeface="Montserrat"/>
              <a:cs typeface="Montserrat"/>
              <a:sym typeface="Montserrat"/>
            </a:endParaRPr>
          </a:p>
        </p:txBody>
      </p:sp>
      <p:sp>
        <p:nvSpPr>
          <p:cNvPr id="290" name="Google Shape;290;p35"/>
          <p:cNvSpPr txBox="1"/>
          <p:nvPr/>
        </p:nvSpPr>
        <p:spPr>
          <a:xfrm>
            <a:off x="282850" y="1244575"/>
            <a:ext cx="11316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Population distribution</a:t>
            </a:r>
            <a:endParaRPr sz="600">
              <a:solidFill>
                <a:schemeClr val="dk2"/>
              </a:solidFill>
              <a:latin typeface="Montserrat Medium"/>
              <a:ea typeface="Montserrat Medium"/>
              <a:cs typeface="Montserrat Medium"/>
              <a:sym typeface="Montserrat Medium"/>
            </a:endParaRPr>
          </a:p>
        </p:txBody>
      </p:sp>
      <p:sp>
        <p:nvSpPr>
          <p:cNvPr id="291" name="Google Shape;291;p35"/>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92" name="Google Shape;292;p35"/>
          <p:cNvPicPr preferRelativeResize="0"/>
          <p:nvPr/>
        </p:nvPicPr>
        <p:blipFill rotWithShape="1">
          <a:blip r:embed="rId4">
            <a:alphaModFix/>
          </a:blip>
          <a:srcRect r="159"/>
          <a:stretch/>
        </p:blipFill>
        <p:spPr>
          <a:xfrm>
            <a:off x="1295400" y="470352"/>
            <a:ext cx="146304" cy="146304"/>
          </a:xfrm>
          <a:prstGeom prst="rect">
            <a:avLst/>
          </a:prstGeom>
          <a:noFill/>
          <a:ln>
            <a:noFill/>
          </a:ln>
        </p:spPr>
      </p:pic>
      <p:sp>
        <p:nvSpPr>
          <p:cNvPr id="293" name="Google Shape;293;p35"/>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295" name="Google Shape;295;p35"/>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pic>
        <p:nvPicPr>
          <p:cNvPr id="296" name="Google Shape;296;p35"/>
          <p:cNvPicPr preferRelativeResize="0"/>
          <p:nvPr/>
        </p:nvPicPr>
        <p:blipFill>
          <a:blip r:embed="rId5">
            <a:alphaModFix/>
          </a:blip>
          <a:stretch>
            <a:fillRect/>
          </a:stretch>
        </p:blipFill>
        <p:spPr>
          <a:xfrm>
            <a:off x="79975" y="814087"/>
            <a:ext cx="109728" cy="109728"/>
          </a:xfrm>
          <a:prstGeom prst="rect">
            <a:avLst/>
          </a:prstGeom>
          <a:noFill/>
          <a:ln>
            <a:noFill/>
          </a:ln>
        </p:spPr>
      </p:pic>
      <p:sp>
        <p:nvSpPr>
          <p:cNvPr id="297" name="Google Shape;297;p35"/>
          <p:cNvSpPr txBox="1"/>
          <p:nvPr/>
        </p:nvSpPr>
        <p:spPr>
          <a:xfrm>
            <a:off x="282850" y="752750"/>
            <a:ext cx="7263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Users</a:t>
            </a:r>
            <a:endParaRPr sz="600">
              <a:solidFill>
                <a:schemeClr val="dk2"/>
              </a:solidFill>
              <a:latin typeface="Montserrat Medium"/>
              <a:ea typeface="Montserrat Medium"/>
              <a:cs typeface="Montserrat Medium"/>
              <a:sym typeface="Montserrat Medium"/>
            </a:endParaRPr>
          </a:p>
        </p:txBody>
      </p:sp>
      <p:cxnSp>
        <p:nvCxnSpPr>
          <p:cNvPr id="298" name="Google Shape;298;p35"/>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299" name="Google Shape;299;p35"/>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txBox="1">
            <a:spLocks noGrp="1"/>
          </p:cNvSpPr>
          <p:nvPr>
            <p:ph type="title" idx="4294967295"/>
          </p:nvPr>
        </p:nvSpPr>
        <p:spPr>
          <a:xfrm>
            <a:off x="189700" y="4952100"/>
            <a:ext cx="42627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Side Navigation: Super admin / country admin </a:t>
            </a:r>
            <a:endParaRPr sz="800"/>
          </a:p>
        </p:txBody>
      </p:sp>
      <p:pic>
        <p:nvPicPr>
          <p:cNvPr id="301" name="Google Shape;301;p35"/>
          <p:cNvPicPr preferRelativeResize="0"/>
          <p:nvPr/>
        </p:nvPicPr>
        <p:blipFill>
          <a:blip r:embed="rId6">
            <a:alphaModFix/>
          </a:blip>
          <a:stretch>
            <a:fillRect/>
          </a:stretch>
        </p:blipFill>
        <p:spPr>
          <a:xfrm>
            <a:off x="55733" y="4985650"/>
            <a:ext cx="123050" cy="123050"/>
          </a:xfrm>
          <a:prstGeom prst="rect">
            <a:avLst/>
          </a:prstGeom>
          <a:noFill/>
          <a:ln>
            <a:noFill/>
          </a:ln>
        </p:spPr>
      </p:pic>
      <p:sp>
        <p:nvSpPr>
          <p:cNvPr id="302" name="Google Shape;302;p35"/>
          <p:cNvSpPr txBox="1"/>
          <p:nvPr/>
        </p:nvSpPr>
        <p:spPr>
          <a:xfrm>
            <a:off x="282850" y="1499078"/>
            <a:ext cx="10125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Pharmacy</a:t>
            </a:r>
            <a:endParaRPr sz="600">
              <a:solidFill>
                <a:schemeClr val="dk2"/>
              </a:solidFill>
              <a:latin typeface="Montserrat Medium"/>
              <a:ea typeface="Montserrat Medium"/>
              <a:cs typeface="Montserrat Medium"/>
              <a:sym typeface="Montserrat Medium"/>
            </a:endParaRPr>
          </a:p>
        </p:txBody>
      </p:sp>
      <p:sp>
        <p:nvSpPr>
          <p:cNvPr id="303" name="Google Shape;303;p35"/>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pic>
        <p:nvPicPr>
          <p:cNvPr id="304" name="Google Shape;304;p35"/>
          <p:cNvPicPr preferRelativeResize="0"/>
          <p:nvPr/>
        </p:nvPicPr>
        <p:blipFill>
          <a:blip r:embed="rId7">
            <a:alphaModFix/>
          </a:blip>
          <a:stretch>
            <a:fillRect/>
          </a:stretch>
        </p:blipFill>
        <p:spPr>
          <a:xfrm>
            <a:off x="79975" y="1059462"/>
            <a:ext cx="109726" cy="109726"/>
          </a:xfrm>
          <a:prstGeom prst="rect">
            <a:avLst/>
          </a:prstGeom>
          <a:noFill/>
          <a:ln>
            <a:noFill/>
          </a:ln>
        </p:spPr>
      </p:pic>
      <p:pic>
        <p:nvPicPr>
          <p:cNvPr id="305" name="Google Shape;305;p35"/>
          <p:cNvPicPr preferRelativeResize="0"/>
          <p:nvPr/>
        </p:nvPicPr>
        <p:blipFill>
          <a:blip r:embed="rId8">
            <a:alphaModFix/>
          </a:blip>
          <a:stretch>
            <a:fillRect/>
          </a:stretch>
        </p:blipFill>
        <p:spPr>
          <a:xfrm>
            <a:off x="79975" y="1563013"/>
            <a:ext cx="109728" cy="109728"/>
          </a:xfrm>
          <a:prstGeom prst="rect">
            <a:avLst/>
          </a:prstGeom>
          <a:noFill/>
          <a:ln>
            <a:noFill/>
          </a:ln>
        </p:spPr>
      </p:pic>
      <p:sp>
        <p:nvSpPr>
          <p:cNvPr id="306" name="Google Shape;306;p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07" name="Google Shape;307;p35"/>
          <p:cNvPicPr preferRelativeResize="0"/>
          <p:nvPr/>
        </p:nvPicPr>
        <p:blipFill>
          <a:blip r:embed="rId9">
            <a:alphaModFix/>
          </a:blip>
          <a:stretch>
            <a:fillRect/>
          </a:stretch>
        </p:blipFill>
        <p:spPr>
          <a:xfrm>
            <a:off x="79969" y="1311250"/>
            <a:ext cx="109725" cy="109725"/>
          </a:xfrm>
          <a:prstGeom prst="rect">
            <a:avLst/>
          </a:prstGeom>
          <a:noFill/>
          <a:ln>
            <a:noFill/>
          </a:ln>
        </p:spPr>
      </p:pic>
      <p:pic>
        <p:nvPicPr>
          <p:cNvPr id="308" name="Google Shape;308;p35"/>
          <p:cNvPicPr preferRelativeResize="0"/>
          <p:nvPr/>
        </p:nvPicPr>
        <p:blipFill>
          <a:blip r:embed="rId10">
            <a:alphaModFix/>
          </a:blip>
          <a:stretch>
            <a:fillRect/>
          </a:stretch>
        </p:blipFill>
        <p:spPr>
          <a:xfrm rot="10800000">
            <a:off x="1313688" y="1563013"/>
            <a:ext cx="109728" cy="109728"/>
          </a:xfrm>
          <a:prstGeom prst="rect">
            <a:avLst/>
          </a:prstGeom>
          <a:noFill/>
          <a:ln>
            <a:noFill/>
          </a:ln>
        </p:spPr>
      </p:pic>
      <p:sp>
        <p:nvSpPr>
          <p:cNvPr id="309" name="Google Shape;309;p35"/>
          <p:cNvSpPr txBox="1"/>
          <p:nvPr/>
        </p:nvSpPr>
        <p:spPr>
          <a:xfrm>
            <a:off x="359050" y="1701775"/>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Medicines</a:t>
            </a:r>
            <a:endParaRPr sz="600">
              <a:solidFill>
                <a:schemeClr val="dk2"/>
              </a:solidFill>
              <a:latin typeface="Montserrat Medium"/>
              <a:ea typeface="Montserrat Medium"/>
              <a:cs typeface="Montserrat Medium"/>
              <a:sym typeface="Montserrat Medium"/>
            </a:endParaRPr>
          </a:p>
        </p:txBody>
      </p:sp>
      <p:sp>
        <p:nvSpPr>
          <p:cNvPr id="310" name="Google Shape;310;p35"/>
          <p:cNvSpPr txBox="1"/>
          <p:nvPr/>
        </p:nvSpPr>
        <p:spPr>
          <a:xfrm>
            <a:off x="359050" y="1930375"/>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1"/>
                </a:solidFill>
                <a:latin typeface="Montserrat Medium"/>
                <a:ea typeface="Montserrat Medium"/>
                <a:cs typeface="Montserrat Medium"/>
                <a:sym typeface="Montserrat Medium"/>
              </a:rPr>
              <a:t>Examinations &amp; tests</a:t>
            </a:r>
            <a:endParaRPr sz="600">
              <a:solidFill>
                <a:schemeClr val="dk1"/>
              </a:solidFill>
              <a:latin typeface="Montserrat Medium"/>
              <a:ea typeface="Montserrat Medium"/>
              <a:cs typeface="Montserrat Medium"/>
              <a:sym typeface="Montserrat Medium"/>
            </a:endParaRPr>
          </a:p>
        </p:txBody>
      </p:sp>
      <p:sp>
        <p:nvSpPr>
          <p:cNvPr id="311" name="Google Shape;311;p35"/>
          <p:cNvSpPr txBox="1"/>
          <p:nvPr/>
        </p:nvSpPr>
        <p:spPr>
          <a:xfrm>
            <a:off x="359050" y="2158975"/>
            <a:ext cx="1082700" cy="2376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600">
                <a:solidFill>
                  <a:schemeClr val="dk2"/>
                </a:solidFill>
                <a:latin typeface="Montserrat Medium"/>
                <a:ea typeface="Montserrat Medium"/>
                <a:cs typeface="Montserrat Medium"/>
                <a:sym typeface="Montserrat Medium"/>
              </a:rPr>
              <a:t>Interventions</a:t>
            </a:r>
            <a:endParaRPr sz="600">
              <a:solidFill>
                <a:schemeClr val="dk2"/>
              </a:solidFill>
              <a:latin typeface="Montserrat Medium"/>
              <a:ea typeface="Montserrat Medium"/>
              <a:cs typeface="Montserrat Medium"/>
              <a:sym typeface="Montserrat Medium"/>
            </a:endParaRPr>
          </a:p>
        </p:txBody>
      </p:sp>
      <p:sp>
        <p:nvSpPr>
          <p:cNvPr id="312" name="Google Shape;312;p35"/>
          <p:cNvSpPr txBox="1"/>
          <p:nvPr/>
        </p:nvSpPr>
        <p:spPr>
          <a:xfrm>
            <a:off x="77367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600">
              <a:solidFill>
                <a:srgbClr val="636363"/>
              </a:solidFill>
              <a:latin typeface="Montserrat"/>
              <a:ea typeface="Montserrat"/>
              <a:cs typeface="Montserrat"/>
              <a:sym typeface="Montserrat"/>
            </a:endParaRPr>
          </a:p>
        </p:txBody>
      </p:sp>
      <p:pic>
        <p:nvPicPr>
          <p:cNvPr id="313" name="Google Shape;313;p35"/>
          <p:cNvPicPr preferRelativeResize="0"/>
          <p:nvPr/>
        </p:nvPicPr>
        <p:blipFill>
          <a:blip r:embed="rId11">
            <a:alphaModFix amt="70000"/>
          </a:blip>
          <a:stretch>
            <a:fillRect/>
          </a:stretch>
        </p:blipFill>
        <p:spPr>
          <a:xfrm>
            <a:off x="8957846" y="480251"/>
            <a:ext cx="146304" cy="146319"/>
          </a:xfrm>
          <a:prstGeom prst="rect">
            <a:avLst/>
          </a:prstGeom>
          <a:noFill/>
          <a:ln>
            <a:noFill/>
          </a:ln>
        </p:spPr>
      </p:pic>
      <p:sp>
        <p:nvSpPr>
          <p:cNvPr id="314" name="Google Shape;314;p35"/>
          <p:cNvSpPr txBox="1"/>
          <p:nvPr/>
        </p:nvSpPr>
        <p:spPr>
          <a:xfrm>
            <a:off x="2083625" y="988525"/>
            <a:ext cx="4262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2"/>
                </a:solidFill>
                <a:latin typeface="Montserrat Medium"/>
                <a:ea typeface="Montserrat Medium"/>
                <a:cs typeface="Montserrat Medium"/>
                <a:sym typeface="Montserrat Medium"/>
              </a:rPr>
              <a:t>Please see slide notes for details of icons used</a:t>
            </a:r>
            <a:endParaRPr sz="1000">
              <a:solidFill>
                <a:schemeClr val="accent2"/>
              </a:solidFill>
              <a:latin typeface="Montserrat Medium"/>
              <a:ea typeface="Montserrat Medium"/>
              <a:cs typeface="Montserrat Medium"/>
              <a:sym typeface="Montserrat Medium"/>
            </a:endParaRPr>
          </a:p>
        </p:txBody>
      </p:sp>
      <p:sp>
        <p:nvSpPr>
          <p:cNvPr id="315" name="Google Shape;315;p35"/>
          <p:cNvSpPr/>
          <p:nvPr/>
        </p:nvSpPr>
        <p:spPr>
          <a:xfrm>
            <a:off x="7766200" y="748700"/>
            <a:ext cx="1385400" cy="1206900"/>
          </a:xfrm>
          <a:prstGeom prst="rect">
            <a:avLst/>
          </a:prstGeom>
          <a:solidFill>
            <a:srgbClr val="FFFFFF"/>
          </a:solidFill>
          <a:ln>
            <a:noFill/>
          </a:ln>
          <a:effectLst>
            <a:outerShdw blurRad="28575" dist="9525" dir="5460000" algn="bl" rotWithShape="0">
              <a:srgbClr val="000000">
                <a:alpha val="50000"/>
              </a:srgbClr>
            </a:outerShdw>
          </a:effectLst>
        </p:spPr>
        <p:txBody>
          <a:bodyPr spcFirstLastPara="1" wrap="square" lIns="45700" tIns="91425" rIns="45700" bIns="91425" anchor="t" anchorCtr="0">
            <a:noAutofit/>
          </a:bodyPr>
          <a:lstStyle/>
          <a:p>
            <a:pPr marL="0" marR="0" lvl="0" indent="0" algn="l" rtl="0">
              <a:lnSpc>
                <a:spcPct val="100000"/>
              </a:lnSpc>
              <a:spcBef>
                <a:spcPts val="0"/>
              </a:spcBef>
              <a:spcAft>
                <a:spcPts val="0"/>
              </a:spcAft>
              <a:buNone/>
            </a:pPr>
            <a:endParaRPr sz="700">
              <a:solidFill>
                <a:srgbClr val="424242"/>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None/>
            </a:pPr>
            <a:endParaRPr sz="700">
              <a:solidFill>
                <a:srgbClr val="424242"/>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None/>
            </a:pPr>
            <a:endParaRPr sz="700">
              <a:solidFill>
                <a:srgbClr val="424242"/>
              </a:solidFill>
              <a:latin typeface="Nunito SemiBold"/>
              <a:ea typeface="Nunito SemiBold"/>
              <a:cs typeface="Nunito SemiBold"/>
              <a:sym typeface="Nunito SemiBold"/>
            </a:endParaRPr>
          </a:p>
        </p:txBody>
      </p:sp>
      <p:sp>
        <p:nvSpPr>
          <p:cNvPr id="316" name="Google Shape;316;p35"/>
          <p:cNvSpPr txBox="1"/>
          <p:nvPr/>
        </p:nvSpPr>
        <p:spPr>
          <a:xfrm>
            <a:off x="8070240" y="1421188"/>
            <a:ext cx="1010400" cy="10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600">
                <a:solidFill>
                  <a:srgbClr val="737373"/>
                </a:solidFill>
                <a:latin typeface="Montserrat Medium"/>
                <a:ea typeface="Montserrat Medium"/>
                <a:cs typeface="Montserrat Medium"/>
                <a:sym typeface="Montserrat Medium"/>
              </a:rPr>
              <a:t>Change password</a:t>
            </a:r>
            <a:endParaRPr sz="600">
              <a:solidFill>
                <a:srgbClr val="737373"/>
              </a:solidFill>
              <a:latin typeface="Montserrat Medium"/>
              <a:ea typeface="Montserrat Medium"/>
              <a:cs typeface="Montserrat Medium"/>
              <a:sym typeface="Montserrat Medium"/>
            </a:endParaRPr>
          </a:p>
        </p:txBody>
      </p:sp>
      <p:sp>
        <p:nvSpPr>
          <p:cNvPr id="317" name="Google Shape;317;p35"/>
          <p:cNvSpPr txBox="1"/>
          <p:nvPr/>
        </p:nvSpPr>
        <p:spPr>
          <a:xfrm>
            <a:off x="8076649" y="1692575"/>
            <a:ext cx="1006200" cy="10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600">
                <a:solidFill>
                  <a:srgbClr val="737373"/>
                </a:solidFill>
                <a:latin typeface="Montserrat Medium"/>
                <a:ea typeface="Montserrat Medium"/>
                <a:cs typeface="Montserrat Medium"/>
                <a:sym typeface="Montserrat Medium"/>
              </a:rPr>
              <a:t>Logout</a:t>
            </a:r>
            <a:endParaRPr sz="600">
              <a:solidFill>
                <a:srgbClr val="737373"/>
              </a:solidFill>
              <a:latin typeface="Montserrat Medium"/>
              <a:ea typeface="Montserrat Medium"/>
              <a:cs typeface="Montserrat Medium"/>
              <a:sym typeface="Montserrat Medium"/>
            </a:endParaRPr>
          </a:p>
        </p:txBody>
      </p:sp>
      <p:pic>
        <p:nvPicPr>
          <p:cNvPr id="318" name="Google Shape;318;p35"/>
          <p:cNvPicPr preferRelativeResize="0"/>
          <p:nvPr/>
        </p:nvPicPr>
        <p:blipFill>
          <a:blip r:embed="rId12">
            <a:alphaModFix/>
          </a:blip>
          <a:stretch>
            <a:fillRect/>
          </a:stretch>
        </p:blipFill>
        <p:spPr>
          <a:xfrm rot="-5400000">
            <a:off x="7863836" y="1691645"/>
            <a:ext cx="109728" cy="109718"/>
          </a:xfrm>
          <a:prstGeom prst="rect">
            <a:avLst/>
          </a:prstGeom>
          <a:noFill/>
          <a:ln>
            <a:noFill/>
          </a:ln>
        </p:spPr>
      </p:pic>
      <p:pic>
        <p:nvPicPr>
          <p:cNvPr id="319" name="Google Shape;319;p35"/>
          <p:cNvPicPr preferRelativeResize="0"/>
          <p:nvPr/>
        </p:nvPicPr>
        <p:blipFill>
          <a:blip r:embed="rId13">
            <a:alphaModFix/>
          </a:blip>
          <a:stretch>
            <a:fillRect/>
          </a:stretch>
        </p:blipFill>
        <p:spPr>
          <a:xfrm>
            <a:off x="7863850" y="1417320"/>
            <a:ext cx="109718" cy="109728"/>
          </a:xfrm>
          <a:prstGeom prst="rect">
            <a:avLst/>
          </a:prstGeom>
          <a:noFill/>
          <a:ln>
            <a:noFill/>
          </a:ln>
        </p:spPr>
      </p:pic>
      <p:sp>
        <p:nvSpPr>
          <p:cNvPr id="320" name="Google Shape;320;p35"/>
          <p:cNvSpPr txBox="1"/>
          <p:nvPr/>
        </p:nvSpPr>
        <p:spPr>
          <a:xfrm>
            <a:off x="8070240" y="1142993"/>
            <a:ext cx="1010400" cy="10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600">
                <a:solidFill>
                  <a:srgbClr val="737373"/>
                </a:solidFill>
                <a:latin typeface="Montserrat Medium"/>
                <a:ea typeface="Montserrat Medium"/>
                <a:cs typeface="Montserrat Medium"/>
                <a:sym typeface="Montserrat Medium"/>
              </a:rPr>
              <a:t>My profile</a:t>
            </a:r>
            <a:endParaRPr sz="600">
              <a:solidFill>
                <a:srgbClr val="737373"/>
              </a:solidFill>
              <a:latin typeface="Montserrat Medium"/>
              <a:ea typeface="Montserrat Medium"/>
              <a:cs typeface="Montserrat Medium"/>
              <a:sym typeface="Montserrat Medium"/>
            </a:endParaRPr>
          </a:p>
        </p:txBody>
      </p:sp>
      <p:pic>
        <p:nvPicPr>
          <p:cNvPr id="321" name="Google Shape;321;p35"/>
          <p:cNvPicPr preferRelativeResize="0"/>
          <p:nvPr/>
        </p:nvPicPr>
        <p:blipFill>
          <a:blip r:embed="rId14">
            <a:alphaModFix/>
          </a:blip>
          <a:stretch>
            <a:fillRect/>
          </a:stretch>
        </p:blipFill>
        <p:spPr>
          <a:xfrm>
            <a:off x="7863846" y="1143000"/>
            <a:ext cx="109717" cy="109728"/>
          </a:xfrm>
          <a:prstGeom prst="rect">
            <a:avLst/>
          </a:prstGeom>
          <a:noFill/>
          <a:ln>
            <a:noFill/>
          </a:ln>
        </p:spPr>
      </p:pic>
      <p:sp>
        <p:nvSpPr>
          <p:cNvPr id="322" name="Google Shape;322;p35"/>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7 Updated on July 15,2020</a:t>
            </a:r>
            <a:endParaRPr>
              <a:solidFill>
                <a:srgbClr val="FFFFFF"/>
              </a:solidFill>
            </a:endParaRPr>
          </a:p>
        </p:txBody>
      </p:sp>
      <p:pic>
        <p:nvPicPr>
          <p:cNvPr id="323" name="Google Shape;323;p35"/>
          <p:cNvPicPr preferRelativeResize="0"/>
          <p:nvPr/>
        </p:nvPicPr>
        <p:blipFill>
          <a:blip r:embed="rId15">
            <a:alphaModFix/>
          </a:blip>
          <a:stretch>
            <a:fillRect/>
          </a:stretch>
        </p:blipFill>
        <p:spPr>
          <a:xfrm>
            <a:off x="68750" y="447275"/>
            <a:ext cx="191400" cy="19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27"/>
        <p:cNvGrpSpPr/>
        <p:nvPr/>
      </p:nvGrpSpPr>
      <p:grpSpPr>
        <a:xfrm>
          <a:off x="0" y="0"/>
          <a:ext cx="0" cy="0"/>
          <a:chOff x="0" y="0"/>
          <a:chExt cx="0" cy="0"/>
        </a:xfrm>
      </p:grpSpPr>
      <p:sp>
        <p:nvSpPr>
          <p:cNvPr id="328" name="Google Shape;328;p36"/>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6"/>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8369900" y="1063925"/>
            <a:ext cx="522300" cy="191400"/>
          </a:xfrm>
          <a:prstGeom prst="roundRect">
            <a:avLst>
              <a:gd name="adj" fmla="val 14066"/>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600" dirty="0">
                <a:solidFill>
                  <a:schemeClr val="lt1"/>
                </a:solidFill>
                <a:latin typeface="Montserrat Medium"/>
                <a:ea typeface="Montserrat Medium"/>
                <a:cs typeface="Montserrat Medium"/>
                <a:sym typeface="Montserrat Medium"/>
              </a:rPr>
              <a:t>   E</a:t>
            </a:r>
            <a:r>
              <a:rPr lang="en" sz="100" dirty="0">
                <a:solidFill>
                  <a:schemeClr val="lt1"/>
                </a:solidFill>
                <a:latin typeface="Montserrat Medium"/>
                <a:ea typeface="Montserrat Medium"/>
                <a:cs typeface="Montserrat Medium"/>
                <a:sym typeface="Montserrat Medium"/>
              </a:rPr>
              <a:t> </a:t>
            </a:r>
            <a:r>
              <a:rPr lang="en" sz="600" dirty="0">
                <a:solidFill>
                  <a:schemeClr val="lt1"/>
                </a:solidFill>
                <a:latin typeface="Montserrat Medium"/>
                <a:ea typeface="Montserrat Medium"/>
                <a:cs typeface="Montserrat Medium"/>
                <a:sym typeface="Montserrat Medium"/>
              </a:rPr>
              <a:t>D</a:t>
            </a:r>
            <a:r>
              <a:rPr lang="en" sz="100" dirty="0">
                <a:solidFill>
                  <a:schemeClr val="lt1"/>
                </a:solidFill>
                <a:latin typeface="Montserrat Medium"/>
                <a:ea typeface="Montserrat Medium"/>
                <a:cs typeface="Montserrat Medium"/>
                <a:sym typeface="Montserrat Medium"/>
              </a:rPr>
              <a:t> </a:t>
            </a:r>
            <a:r>
              <a:rPr lang="en" sz="600" dirty="0">
                <a:solidFill>
                  <a:schemeClr val="lt1"/>
                </a:solidFill>
                <a:latin typeface="Montserrat Medium"/>
                <a:ea typeface="Montserrat Medium"/>
                <a:cs typeface="Montserrat Medium"/>
                <a:sym typeface="Montserrat Medium"/>
              </a:rPr>
              <a:t>I</a:t>
            </a:r>
            <a:r>
              <a:rPr lang="en" sz="100" dirty="0">
                <a:solidFill>
                  <a:schemeClr val="lt1"/>
                </a:solidFill>
                <a:latin typeface="Montserrat Medium"/>
                <a:ea typeface="Montserrat Medium"/>
                <a:cs typeface="Montserrat Medium"/>
                <a:sym typeface="Montserrat Medium"/>
              </a:rPr>
              <a:t> </a:t>
            </a:r>
            <a:r>
              <a:rPr lang="en" sz="600" dirty="0">
                <a:solidFill>
                  <a:schemeClr val="lt1"/>
                </a:solidFill>
                <a:latin typeface="Montserrat Medium"/>
                <a:ea typeface="Montserrat Medium"/>
                <a:cs typeface="Montserrat Medium"/>
                <a:sym typeface="Montserrat Medium"/>
              </a:rPr>
              <a:t>T</a:t>
            </a:r>
            <a:endParaRPr sz="600" dirty="0">
              <a:solidFill>
                <a:srgbClr val="FFFFFF"/>
              </a:solidFill>
              <a:latin typeface="Montserrat Medium"/>
              <a:ea typeface="Montserrat Medium"/>
              <a:cs typeface="Montserrat Medium"/>
              <a:sym typeface="Montserrat Medium"/>
            </a:endParaRPr>
          </a:p>
        </p:txBody>
      </p:sp>
      <p:sp>
        <p:nvSpPr>
          <p:cNvPr id="331" name="Google Shape;331;p36"/>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33" name="Google Shape;333;p36"/>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34" name="Google Shape;334;p36"/>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335" name="Google Shape;335;p36"/>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337" name="Google Shape;337;p36"/>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338" name="Google Shape;338;p36"/>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339" name="Google Shape;339;p36"/>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txBox="1">
            <a:spLocks noGrp="1"/>
          </p:cNvSpPr>
          <p:nvPr>
            <p:ph type="title" idx="4294967295"/>
          </p:nvPr>
        </p:nvSpPr>
        <p:spPr>
          <a:xfrm>
            <a:off x="189700" y="4952100"/>
            <a:ext cx="40488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My Profile</a:t>
            </a:r>
            <a:endParaRPr sz="800"/>
          </a:p>
        </p:txBody>
      </p:sp>
      <p:pic>
        <p:nvPicPr>
          <p:cNvPr id="341" name="Google Shape;341;p36"/>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342" name="Google Shape;342;p36"/>
          <p:cNvSpPr txBox="1"/>
          <p:nvPr/>
        </p:nvSpPr>
        <p:spPr>
          <a:xfrm>
            <a:off x="2083625" y="988525"/>
            <a:ext cx="17556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SAXENA, Manish Kumar</a:t>
            </a:r>
            <a:endParaRPr sz="900">
              <a:solidFill>
                <a:schemeClr val="lt1"/>
              </a:solidFill>
              <a:latin typeface="Montserrat Medium"/>
              <a:ea typeface="Montserrat Medium"/>
              <a:cs typeface="Montserrat Medium"/>
              <a:sym typeface="Montserrat Medium"/>
            </a:endParaRPr>
          </a:p>
        </p:txBody>
      </p:sp>
      <p:sp>
        <p:nvSpPr>
          <p:cNvPr id="343" name="Google Shape;343;p36"/>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344" name="Google Shape;344;p36"/>
          <p:cNvGrpSpPr/>
          <p:nvPr/>
        </p:nvGrpSpPr>
        <p:grpSpPr>
          <a:xfrm>
            <a:off x="7889175" y="434725"/>
            <a:ext cx="1262400" cy="225000"/>
            <a:chOff x="7889175" y="434725"/>
            <a:chExt cx="1262400" cy="225000"/>
          </a:xfrm>
        </p:grpSpPr>
        <p:sp>
          <p:nvSpPr>
            <p:cNvPr id="345" name="Google Shape;345;p36"/>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346" name="Google Shape;346;p36"/>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pic>
        <p:nvPicPr>
          <p:cNvPr id="347" name="Google Shape;347;p36"/>
          <p:cNvPicPr preferRelativeResize="0"/>
          <p:nvPr/>
        </p:nvPicPr>
        <p:blipFill>
          <a:blip r:embed="rId6">
            <a:alphaModFix/>
          </a:blip>
          <a:stretch>
            <a:fillRect/>
          </a:stretch>
        </p:blipFill>
        <p:spPr>
          <a:xfrm>
            <a:off x="1890850" y="1063877"/>
            <a:ext cx="191400" cy="191400"/>
          </a:xfrm>
          <a:prstGeom prst="rect">
            <a:avLst/>
          </a:prstGeom>
          <a:noFill/>
          <a:ln>
            <a:noFill/>
          </a:ln>
        </p:spPr>
      </p:pic>
      <p:pic>
        <p:nvPicPr>
          <p:cNvPr id="348" name="Google Shape;348;p36"/>
          <p:cNvPicPr preferRelativeResize="0"/>
          <p:nvPr/>
        </p:nvPicPr>
        <p:blipFill>
          <a:blip r:embed="rId7">
            <a:alphaModFix/>
          </a:blip>
          <a:stretch>
            <a:fillRect/>
          </a:stretch>
        </p:blipFill>
        <p:spPr>
          <a:xfrm>
            <a:off x="8429452" y="1105116"/>
            <a:ext cx="109728" cy="109728"/>
          </a:xfrm>
          <a:prstGeom prst="rect">
            <a:avLst/>
          </a:prstGeom>
          <a:noFill/>
          <a:ln>
            <a:noFill/>
          </a:ln>
        </p:spPr>
      </p:pic>
      <p:sp>
        <p:nvSpPr>
          <p:cNvPr id="349" name="Google Shape;349;p36"/>
          <p:cNvSpPr/>
          <p:nvPr/>
        </p:nvSpPr>
        <p:spPr>
          <a:xfrm>
            <a:off x="2039025" y="1762634"/>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USER011</a:t>
            </a:r>
            <a:endParaRPr sz="700">
              <a:solidFill>
                <a:schemeClr val="lt2"/>
              </a:solidFill>
              <a:latin typeface="Montserrat"/>
              <a:ea typeface="Montserrat"/>
              <a:cs typeface="Montserrat"/>
              <a:sym typeface="Montserrat"/>
            </a:endParaRPr>
          </a:p>
        </p:txBody>
      </p:sp>
      <p:sp>
        <p:nvSpPr>
          <p:cNvPr id="350" name="Google Shape;350;p36"/>
          <p:cNvSpPr/>
          <p:nvPr/>
        </p:nvSpPr>
        <p:spPr>
          <a:xfrm>
            <a:off x="2039025" y="2143625"/>
            <a:ext cx="7569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dirty="0">
                <a:solidFill>
                  <a:schemeClr val="lt2"/>
                </a:solidFill>
                <a:latin typeface="Montserrat"/>
                <a:ea typeface="Montserrat"/>
                <a:cs typeface="Montserrat"/>
                <a:sym typeface="Montserrat"/>
              </a:rPr>
              <a:t>Last name </a:t>
            </a:r>
          </a:p>
          <a:p>
            <a:pPr marL="0" lvl="0" indent="0" algn="l" rtl="0">
              <a:lnSpc>
                <a:spcPct val="115000"/>
              </a:lnSpc>
              <a:spcBef>
                <a:spcPts val="0"/>
              </a:spcBef>
              <a:spcAft>
                <a:spcPts val="0"/>
              </a:spcAft>
              <a:buNone/>
            </a:pPr>
            <a:r>
              <a:rPr lang="en-US" sz="700" dirty="0">
                <a:solidFill>
                  <a:schemeClr val="dk2"/>
                </a:solidFill>
                <a:latin typeface="Montserrat"/>
                <a:ea typeface="Montserrat"/>
                <a:cs typeface="Montserrat"/>
                <a:sym typeface="Montserrat"/>
              </a:rPr>
              <a:t>SAXENA</a:t>
            </a:r>
            <a:endParaRPr lang="en-US" sz="700" dirty="0">
              <a:solidFill>
                <a:schemeClr val="lt2"/>
              </a:solidFill>
              <a:latin typeface="Montserrat"/>
              <a:ea typeface="Montserrat"/>
              <a:cs typeface="Montserrat"/>
              <a:sym typeface="Montserrat"/>
            </a:endParaRPr>
          </a:p>
        </p:txBody>
      </p:sp>
      <p:sp>
        <p:nvSpPr>
          <p:cNvPr id="351" name="Google Shape;351;p36"/>
          <p:cNvSpPr/>
          <p:nvPr/>
        </p:nvSpPr>
        <p:spPr>
          <a:xfrm>
            <a:off x="2038460" y="2524632"/>
            <a:ext cx="14631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Email</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manish.saxena@gmail.com</a:t>
            </a:r>
            <a:endParaRPr sz="700">
              <a:solidFill>
                <a:schemeClr val="lt2"/>
              </a:solidFill>
              <a:latin typeface="Montserrat"/>
              <a:ea typeface="Montserrat"/>
              <a:cs typeface="Montserrat"/>
              <a:sym typeface="Montserrat"/>
            </a:endParaRPr>
          </a:p>
        </p:txBody>
      </p:sp>
      <p:sp>
        <p:nvSpPr>
          <p:cNvPr id="352" name="Google Shape;352;p36"/>
          <p:cNvSpPr/>
          <p:nvPr/>
        </p:nvSpPr>
        <p:spPr>
          <a:xfrm>
            <a:off x="2811246" y="2143634"/>
            <a:ext cx="7569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Manish</a:t>
            </a:r>
            <a:endParaRPr sz="700">
              <a:solidFill>
                <a:schemeClr val="lt2"/>
              </a:solidFill>
              <a:latin typeface="Montserrat"/>
              <a:ea typeface="Montserrat"/>
              <a:cs typeface="Montserrat"/>
              <a:sym typeface="Montserrat"/>
            </a:endParaRPr>
          </a:p>
        </p:txBody>
      </p:sp>
      <p:sp>
        <p:nvSpPr>
          <p:cNvPr id="353" name="Google Shape;353;p36"/>
          <p:cNvSpPr/>
          <p:nvPr/>
        </p:nvSpPr>
        <p:spPr>
          <a:xfrm>
            <a:off x="3557016" y="2524632"/>
            <a:ext cx="9144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dirty="0">
                <a:solidFill>
                  <a:schemeClr val="lt2"/>
                </a:solidFill>
                <a:latin typeface="Montserrat"/>
                <a:ea typeface="Montserrat"/>
                <a:cs typeface="Montserrat"/>
                <a:sym typeface="Montserrat"/>
              </a:rPr>
              <a:t>Mobile</a:t>
            </a:r>
            <a:endParaRPr sz="500" dirty="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dirty="0">
                <a:solidFill>
                  <a:schemeClr val="dk2"/>
                </a:solidFill>
                <a:latin typeface="Montserrat"/>
                <a:ea typeface="Montserrat"/>
                <a:cs typeface="Montserrat"/>
                <a:sym typeface="Montserrat"/>
              </a:rPr>
              <a:t>+91 99998 88877</a:t>
            </a:r>
            <a:endParaRPr sz="700" dirty="0">
              <a:solidFill>
                <a:schemeClr val="lt2"/>
              </a:solidFill>
              <a:latin typeface="Montserrat"/>
              <a:ea typeface="Montserrat"/>
              <a:cs typeface="Montserrat"/>
              <a:sym typeface="Montserrat"/>
            </a:endParaRPr>
          </a:p>
        </p:txBody>
      </p:sp>
      <p:sp>
        <p:nvSpPr>
          <p:cNvPr id="354" name="Google Shape;354;p36"/>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Profile details</a:t>
            </a:r>
            <a:endParaRPr sz="600">
              <a:solidFill>
                <a:schemeClr val="accent1"/>
              </a:solidFill>
              <a:latin typeface="Montserrat Medium"/>
              <a:ea typeface="Montserrat Medium"/>
              <a:cs typeface="Montserrat Medium"/>
              <a:sym typeface="Montserrat Medium"/>
            </a:endParaRPr>
          </a:p>
        </p:txBody>
      </p:sp>
      <p:sp>
        <p:nvSpPr>
          <p:cNvPr id="355" name="Google Shape;355;p36"/>
          <p:cNvSpPr/>
          <p:nvPr/>
        </p:nvSpPr>
        <p:spPr>
          <a:xfrm>
            <a:off x="3584448" y="2143634"/>
            <a:ext cx="756900" cy="267900"/>
          </a:xfrm>
          <a:prstGeom prst="round2SameRect">
            <a:avLst>
              <a:gd name="adj1" fmla="val 10574"/>
              <a:gd name="adj2" fmla="val 0"/>
            </a:avLst>
          </a:prstGeom>
          <a:solidFill>
            <a:schemeClr val="l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Middle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700">
              <a:solidFill>
                <a:schemeClr val="lt2"/>
              </a:solidFill>
              <a:latin typeface="Montserrat"/>
              <a:ea typeface="Montserrat"/>
              <a:cs typeface="Montserrat"/>
              <a:sym typeface="Montserrat"/>
            </a:endParaRPr>
          </a:p>
        </p:txBody>
      </p:sp>
      <p:sp>
        <p:nvSpPr>
          <p:cNvPr id="356" name="Google Shape;356;p36"/>
          <p:cNvSpPr txBox="1"/>
          <p:nvPr/>
        </p:nvSpPr>
        <p:spPr>
          <a:xfrm>
            <a:off x="4571988" y="845113"/>
            <a:ext cx="1120500" cy="54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Show user name as a page title (Headline 6)</a:t>
            </a:r>
            <a:endParaRPr sz="700">
              <a:solidFill>
                <a:srgbClr val="FFFFFF"/>
              </a:solidFill>
              <a:latin typeface="Roboto"/>
              <a:ea typeface="Roboto"/>
              <a:cs typeface="Roboto"/>
              <a:sym typeface="Roboto"/>
            </a:endParaRPr>
          </a:p>
        </p:txBody>
      </p:sp>
      <p:cxnSp>
        <p:nvCxnSpPr>
          <p:cNvPr id="357" name="Google Shape;357;p36"/>
          <p:cNvCxnSpPr>
            <a:stCxn id="342" idx="0"/>
            <a:endCxn id="356" idx="1"/>
          </p:cNvCxnSpPr>
          <p:nvPr/>
        </p:nvCxnSpPr>
        <p:spPr>
          <a:xfrm rot="-5400000" flipH="1">
            <a:off x="3702725" y="247225"/>
            <a:ext cx="128100" cy="1610700"/>
          </a:xfrm>
          <a:prstGeom prst="bentConnector4">
            <a:avLst>
              <a:gd name="adj1" fmla="val -121487"/>
              <a:gd name="adj2" fmla="val 77245"/>
            </a:avLst>
          </a:prstGeom>
          <a:noFill/>
          <a:ln w="9525" cap="flat" cmpd="sng">
            <a:solidFill>
              <a:schemeClr val="accent2"/>
            </a:solidFill>
            <a:prstDash val="solid"/>
            <a:round/>
            <a:headEnd type="none" w="med" len="med"/>
            <a:tailEnd type="none" w="med" len="med"/>
          </a:ln>
        </p:spPr>
      </p:cxnSp>
      <p:sp>
        <p:nvSpPr>
          <p:cNvPr id="358" name="Google Shape;358;p36"/>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59" name="Google Shape;359;p36"/>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9 Updated on July 23, 2020</a:t>
            </a:r>
            <a:endParaRPr>
              <a:solidFill>
                <a:srgbClr val="FFFFFF"/>
              </a:solidFill>
            </a:endParaRPr>
          </a:p>
        </p:txBody>
      </p:sp>
      <p:pic>
        <p:nvPicPr>
          <p:cNvPr id="360" name="Google Shape;360;p36"/>
          <p:cNvPicPr preferRelativeResize="0"/>
          <p:nvPr/>
        </p:nvPicPr>
        <p:blipFill>
          <a:blip r:embed="rId8">
            <a:alphaModFix/>
          </a:blip>
          <a:stretch>
            <a:fillRect/>
          </a:stretch>
        </p:blipFill>
        <p:spPr>
          <a:xfrm>
            <a:off x="68750" y="447275"/>
            <a:ext cx="191400" cy="19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4"/>
        <p:cNvGrpSpPr/>
        <p:nvPr/>
      </p:nvGrpSpPr>
      <p:grpSpPr>
        <a:xfrm>
          <a:off x="0" y="0"/>
          <a:ext cx="0" cy="0"/>
          <a:chOff x="0" y="0"/>
          <a:chExt cx="0" cy="0"/>
        </a:xfrm>
      </p:grpSpPr>
      <p:sp>
        <p:nvSpPr>
          <p:cNvPr id="365" name="Google Shape;365;p37"/>
          <p:cNvSpPr txBox="1"/>
          <p:nvPr/>
        </p:nvSpPr>
        <p:spPr>
          <a:xfrm>
            <a:off x="1461650" y="507675"/>
            <a:ext cx="7689900" cy="12603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7"/>
          <p:cNvSpPr/>
          <p:nvPr/>
        </p:nvSpPr>
        <p:spPr>
          <a:xfrm>
            <a:off x="1911096" y="1494501"/>
            <a:ext cx="6992400" cy="3560400"/>
          </a:xfrm>
          <a:prstGeom prst="roundRect">
            <a:avLst>
              <a:gd name="adj" fmla="val 1125"/>
            </a:avLst>
          </a:prstGeom>
          <a:solidFill>
            <a:srgbClr val="FFFFFF"/>
          </a:solidFill>
          <a:ln>
            <a:noFill/>
          </a:ln>
          <a:effectLst>
            <a:outerShdw blurRad="2857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1527050" y="352650"/>
            <a:ext cx="7624500" cy="386100"/>
          </a:xfrm>
          <a:prstGeom prst="rect">
            <a:avLst/>
          </a:prstGeom>
          <a:solidFill>
            <a:srgbClr val="EFEFEF"/>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0" y="354625"/>
            <a:ext cx="1527000" cy="46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9" name="Google Shape;369;p37"/>
          <p:cNvSpPr/>
          <p:nvPr/>
        </p:nvSpPr>
        <p:spPr>
          <a:xfrm>
            <a:off x="0" y="351950"/>
            <a:ext cx="1527000" cy="386100"/>
          </a:xfrm>
          <a:prstGeom prst="rect">
            <a:avLst/>
          </a:prstGeom>
          <a:solidFill>
            <a:schemeClr val="dk1"/>
          </a:solidFill>
          <a:ln>
            <a:noFill/>
          </a:ln>
          <a:effectLst>
            <a:outerShdw blurRad="42863" dist="9525"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70" name="Google Shape;370;p37"/>
          <p:cNvPicPr preferRelativeResize="0"/>
          <p:nvPr/>
        </p:nvPicPr>
        <p:blipFill rotWithShape="1">
          <a:blip r:embed="rId3">
            <a:alphaModFix/>
          </a:blip>
          <a:srcRect r="159"/>
          <a:stretch/>
        </p:blipFill>
        <p:spPr>
          <a:xfrm>
            <a:off x="1295400" y="470352"/>
            <a:ext cx="146304" cy="146304"/>
          </a:xfrm>
          <a:prstGeom prst="rect">
            <a:avLst/>
          </a:prstGeom>
          <a:noFill/>
          <a:ln>
            <a:noFill/>
          </a:ln>
        </p:spPr>
      </p:pic>
      <p:sp>
        <p:nvSpPr>
          <p:cNvPr id="371" name="Google Shape;371;p37"/>
          <p:cNvSpPr/>
          <p:nvPr/>
        </p:nvSpPr>
        <p:spPr>
          <a:xfrm>
            <a:off x="0" y="161250"/>
            <a:ext cx="9144000" cy="19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41925" y="24650"/>
            <a:ext cx="1131600" cy="225000"/>
          </a:xfrm>
          <a:prstGeom prst="round2SameRect">
            <a:avLst>
              <a:gd name="adj1" fmla="val 16667"/>
              <a:gd name="adj2" fmla="val 0"/>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737373"/>
                </a:solidFill>
                <a:latin typeface="Roboto"/>
                <a:ea typeface="Roboto"/>
                <a:cs typeface="Roboto"/>
                <a:sym typeface="Roboto"/>
              </a:rPr>
              <a:t>◐</a:t>
            </a:r>
            <a:r>
              <a:rPr lang="en" sz="600">
                <a:solidFill>
                  <a:srgbClr val="737373"/>
                </a:solidFill>
                <a:latin typeface="Roboto"/>
                <a:ea typeface="Roboto"/>
                <a:cs typeface="Roboto"/>
                <a:sym typeface="Roboto"/>
              </a:rPr>
              <a:t>   Tab Title</a:t>
            </a:r>
            <a:endParaRPr sz="600">
              <a:solidFill>
                <a:srgbClr val="737373"/>
              </a:solidFill>
              <a:latin typeface="Roboto"/>
              <a:ea typeface="Roboto"/>
              <a:cs typeface="Roboto"/>
              <a:sym typeface="Roboto"/>
            </a:endParaRPr>
          </a:p>
        </p:txBody>
      </p:sp>
      <p:sp>
        <p:nvSpPr>
          <p:cNvPr id="373" name="Google Shape;373;p37"/>
          <p:cNvSpPr/>
          <p:nvPr/>
        </p:nvSpPr>
        <p:spPr>
          <a:xfrm>
            <a:off x="600600" y="187200"/>
            <a:ext cx="7065300" cy="1395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737373"/>
                </a:solidFill>
                <a:latin typeface="Roboto"/>
                <a:ea typeface="Roboto"/>
                <a:cs typeface="Roboto"/>
                <a:sym typeface="Roboto"/>
              </a:rPr>
              <a:t>http://183.29.208.55/linkone/linktwo</a:t>
            </a:r>
            <a:endParaRPr sz="600">
              <a:solidFill>
                <a:srgbClr val="737373"/>
              </a:solidFill>
              <a:latin typeface="Roboto"/>
              <a:ea typeface="Roboto"/>
              <a:cs typeface="Roboto"/>
              <a:sym typeface="Roboto"/>
            </a:endParaRPr>
          </a:p>
        </p:txBody>
      </p:sp>
      <p:cxnSp>
        <p:nvCxnSpPr>
          <p:cNvPr id="374" name="Google Shape;374;p37"/>
          <p:cNvCxnSpPr/>
          <p:nvPr/>
        </p:nvCxnSpPr>
        <p:spPr>
          <a:xfrm>
            <a:off x="0" y="355352"/>
            <a:ext cx="9144000" cy="0"/>
          </a:xfrm>
          <a:prstGeom prst="straightConnector1">
            <a:avLst/>
          </a:prstGeom>
          <a:noFill/>
          <a:ln w="9525" cap="flat" cmpd="sng">
            <a:solidFill>
              <a:srgbClr val="B7B7B7"/>
            </a:solidFill>
            <a:prstDash val="solid"/>
            <a:round/>
            <a:headEnd type="none" w="med" len="med"/>
            <a:tailEnd type="none" w="med" len="med"/>
          </a:ln>
        </p:spPr>
      </p:cxnSp>
      <p:sp>
        <p:nvSpPr>
          <p:cNvPr id="375" name="Google Shape;375;p37"/>
          <p:cNvSpPr/>
          <p:nvPr/>
        </p:nvSpPr>
        <p:spPr>
          <a:xfrm>
            <a:off x="0" y="4934675"/>
            <a:ext cx="9147900" cy="22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txBox="1">
            <a:spLocks noGrp="1"/>
          </p:cNvSpPr>
          <p:nvPr>
            <p:ph type="title" idx="4294967295"/>
          </p:nvPr>
        </p:nvSpPr>
        <p:spPr>
          <a:xfrm>
            <a:off x="189700" y="4952100"/>
            <a:ext cx="4029900" cy="191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800"/>
              <a:t>Edit Profile  </a:t>
            </a:r>
            <a:endParaRPr sz="800"/>
          </a:p>
        </p:txBody>
      </p:sp>
      <p:pic>
        <p:nvPicPr>
          <p:cNvPr id="377" name="Google Shape;377;p37"/>
          <p:cNvPicPr preferRelativeResize="0"/>
          <p:nvPr/>
        </p:nvPicPr>
        <p:blipFill>
          <a:blip r:embed="rId4">
            <a:alphaModFix/>
          </a:blip>
          <a:stretch>
            <a:fillRect/>
          </a:stretch>
        </p:blipFill>
        <p:spPr>
          <a:xfrm>
            <a:off x="55733" y="4985650"/>
            <a:ext cx="123050" cy="123050"/>
          </a:xfrm>
          <a:prstGeom prst="rect">
            <a:avLst/>
          </a:prstGeom>
          <a:noFill/>
          <a:ln>
            <a:noFill/>
          </a:ln>
        </p:spPr>
      </p:pic>
      <p:sp>
        <p:nvSpPr>
          <p:cNvPr id="378" name="Google Shape;378;p37"/>
          <p:cNvSpPr txBox="1"/>
          <p:nvPr/>
        </p:nvSpPr>
        <p:spPr>
          <a:xfrm>
            <a:off x="2083625" y="988525"/>
            <a:ext cx="17556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Montserrat Medium"/>
                <a:ea typeface="Montserrat Medium"/>
                <a:cs typeface="Montserrat Medium"/>
                <a:sym typeface="Montserrat Medium"/>
              </a:rPr>
              <a:t>SAXENA, Manish Kumar</a:t>
            </a:r>
            <a:endParaRPr sz="900">
              <a:solidFill>
                <a:schemeClr val="lt1"/>
              </a:solidFill>
              <a:latin typeface="Montserrat Medium"/>
              <a:ea typeface="Montserrat Medium"/>
              <a:cs typeface="Montserrat Medium"/>
              <a:sym typeface="Montserrat Medium"/>
            </a:endParaRPr>
          </a:p>
        </p:txBody>
      </p:sp>
      <p:sp>
        <p:nvSpPr>
          <p:cNvPr id="379" name="Google Shape;379;p37"/>
          <p:cNvSpPr txBox="1"/>
          <p:nvPr/>
        </p:nvSpPr>
        <p:spPr>
          <a:xfrm>
            <a:off x="308855" y="356100"/>
            <a:ext cx="914400" cy="365700"/>
          </a:xfrm>
          <a:prstGeom prst="rect">
            <a:avLst/>
          </a:prstGeom>
          <a:noFill/>
          <a:ln>
            <a:noFill/>
          </a:ln>
        </p:spPr>
        <p:txBody>
          <a:bodyPr spcFirstLastPara="1" wrap="square" lIns="0" tIns="0" rIns="91425" bIns="0" anchor="ctr" anchorCtr="0">
            <a:noAutofit/>
          </a:bodyPr>
          <a:lstStyle/>
          <a:p>
            <a:pPr marL="0" lvl="0" indent="0" algn="just" rtl="0">
              <a:spcBef>
                <a:spcPts val="0"/>
              </a:spcBef>
              <a:spcAft>
                <a:spcPts val="0"/>
              </a:spcAft>
              <a:buNone/>
            </a:pPr>
            <a:r>
              <a:rPr lang="en" sz="1000">
                <a:solidFill>
                  <a:srgbClr val="FFFFFF"/>
                </a:solidFill>
                <a:latin typeface="Quicksand Light"/>
                <a:ea typeface="Quicksand Light"/>
                <a:cs typeface="Quicksand Light"/>
                <a:sym typeface="Quicksand Light"/>
              </a:rPr>
              <a:t>HeartCare</a:t>
            </a:r>
            <a:endParaRPr sz="1000">
              <a:solidFill>
                <a:srgbClr val="FFFFFF"/>
              </a:solidFill>
              <a:latin typeface="Quicksand Light"/>
              <a:ea typeface="Quicksand Light"/>
              <a:cs typeface="Quicksand Light"/>
              <a:sym typeface="Quicksand Light"/>
            </a:endParaRPr>
          </a:p>
        </p:txBody>
      </p:sp>
      <p:grpSp>
        <p:nvGrpSpPr>
          <p:cNvPr id="380" name="Google Shape;380;p37"/>
          <p:cNvGrpSpPr/>
          <p:nvPr/>
        </p:nvGrpSpPr>
        <p:grpSpPr>
          <a:xfrm>
            <a:off x="7889175" y="434725"/>
            <a:ext cx="1262400" cy="225000"/>
            <a:chOff x="7889175" y="434725"/>
            <a:chExt cx="1262400" cy="225000"/>
          </a:xfrm>
        </p:grpSpPr>
        <p:sp>
          <p:nvSpPr>
            <p:cNvPr id="381" name="Google Shape;381;p37"/>
            <p:cNvSpPr txBox="1"/>
            <p:nvPr/>
          </p:nvSpPr>
          <p:spPr>
            <a:xfrm>
              <a:off x="7889175" y="434725"/>
              <a:ext cx="1262400" cy="22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rgbClr val="636363"/>
                  </a:solidFill>
                  <a:latin typeface="Montserrat"/>
                  <a:ea typeface="Montserrat"/>
                  <a:cs typeface="Montserrat"/>
                  <a:sym typeface="Montserrat"/>
                </a:rPr>
                <a:t>WADHWANI, Mukesh </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Vanuatu</a:t>
              </a:r>
              <a:endParaRPr sz="500">
                <a:solidFill>
                  <a:srgbClr val="636363"/>
                </a:solidFill>
                <a:latin typeface="Montserrat"/>
                <a:ea typeface="Montserrat"/>
                <a:cs typeface="Montserrat"/>
                <a:sym typeface="Montserrat"/>
              </a:endParaRPr>
            </a:p>
            <a:p>
              <a:pPr marL="0" lvl="0" indent="0" algn="l" rtl="0">
                <a:spcBef>
                  <a:spcPts val="0"/>
                </a:spcBef>
                <a:spcAft>
                  <a:spcPts val="0"/>
                </a:spcAft>
                <a:buNone/>
              </a:pPr>
              <a:r>
                <a:rPr lang="en" sz="500">
                  <a:solidFill>
                    <a:srgbClr val="636363"/>
                  </a:solidFill>
                  <a:latin typeface="Montserrat"/>
                  <a:ea typeface="Montserrat"/>
                  <a:cs typeface="Montserrat"/>
                  <a:sym typeface="Montserrat"/>
                </a:rPr>
                <a:t>superadmin@website.com</a:t>
              </a:r>
              <a:endParaRPr sz="500">
                <a:solidFill>
                  <a:srgbClr val="636363"/>
                </a:solidFill>
                <a:latin typeface="Montserrat"/>
                <a:ea typeface="Montserrat"/>
                <a:cs typeface="Montserrat"/>
                <a:sym typeface="Montserrat"/>
              </a:endParaRPr>
            </a:p>
          </p:txBody>
        </p:sp>
        <p:pic>
          <p:nvPicPr>
            <p:cNvPr id="382" name="Google Shape;382;p37"/>
            <p:cNvPicPr preferRelativeResize="0"/>
            <p:nvPr/>
          </p:nvPicPr>
          <p:blipFill>
            <a:blip r:embed="rId5">
              <a:alphaModFix amt="70000"/>
            </a:blip>
            <a:stretch>
              <a:fillRect/>
            </a:stretch>
          </p:blipFill>
          <p:spPr>
            <a:xfrm>
              <a:off x="8957846" y="480251"/>
              <a:ext cx="146304" cy="146319"/>
            </a:xfrm>
            <a:prstGeom prst="rect">
              <a:avLst/>
            </a:prstGeom>
            <a:noFill/>
            <a:ln>
              <a:noFill/>
            </a:ln>
          </p:spPr>
        </p:pic>
      </p:grpSp>
      <p:sp>
        <p:nvSpPr>
          <p:cNvPr id="383" name="Google Shape;383;p37"/>
          <p:cNvSpPr/>
          <p:nvPr/>
        </p:nvSpPr>
        <p:spPr>
          <a:xfrm>
            <a:off x="2039025" y="1762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User ID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USER011</a:t>
            </a:r>
            <a:endParaRPr sz="700">
              <a:solidFill>
                <a:schemeClr val="lt2"/>
              </a:solidFill>
              <a:latin typeface="Montserrat"/>
              <a:ea typeface="Montserrat"/>
              <a:cs typeface="Montserrat"/>
              <a:sym typeface="Montserrat"/>
            </a:endParaRPr>
          </a:p>
        </p:txBody>
      </p:sp>
      <p:sp>
        <p:nvSpPr>
          <p:cNvPr id="384" name="Google Shape;384;p37"/>
          <p:cNvSpPr/>
          <p:nvPr/>
        </p:nvSpPr>
        <p:spPr>
          <a:xfrm>
            <a:off x="2039025" y="2143634"/>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Last name *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SAXENA</a:t>
            </a:r>
            <a:endParaRPr sz="700">
              <a:solidFill>
                <a:schemeClr val="lt2"/>
              </a:solidFill>
              <a:latin typeface="Montserrat"/>
              <a:ea typeface="Montserrat"/>
              <a:cs typeface="Montserrat"/>
              <a:sym typeface="Montserrat"/>
            </a:endParaRPr>
          </a:p>
        </p:txBody>
      </p:sp>
      <p:sp>
        <p:nvSpPr>
          <p:cNvPr id="385" name="Google Shape;385;p37"/>
          <p:cNvSpPr/>
          <p:nvPr/>
        </p:nvSpPr>
        <p:spPr>
          <a:xfrm>
            <a:off x="2039025" y="2542032"/>
            <a:ext cx="18492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Email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manish.saxena@gmail.com</a:t>
            </a:r>
            <a:endParaRPr sz="700">
              <a:solidFill>
                <a:schemeClr val="lt2"/>
              </a:solidFill>
              <a:latin typeface="Montserrat"/>
              <a:ea typeface="Montserrat"/>
              <a:cs typeface="Montserrat"/>
              <a:sym typeface="Montserrat"/>
            </a:endParaRPr>
          </a:p>
        </p:txBody>
      </p:sp>
      <p:sp>
        <p:nvSpPr>
          <p:cNvPr id="386" name="Google Shape;386;p37"/>
          <p:cNvSpPr/>
          <p:nvPr/>
        </p:nvSpPr>
        <p:spPr>
          <a:xfrm>
            <a:off x="40202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First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Manish</a:t>
            </a:r>
            <a:endParaRPr sz="700">
              <a:solidFill>
                <a:schemeClr val="lt2"/>
              </a:solidFill>
              <a:latin typeface="Montserrat"/>
              <a:ea typeface="Montserrat"/>
              <a:cs typeface="Montserrat"/>
              <a:sym typeface="Montserrat"/>
            </a:endParaRPr>
          </a:p>
        </p:txBody>
      </p:sp>
      <p:sp>
        <p:nvSpPr>
          <p:cNvPr id="387" name="Google Shape;387;p37"/>
          <p:cNvSpPr/>
          <p:nvPr/>
        </p:nvSpPr>
        <p:spPr>
          <a:xfrm>
            <a:off x="4020225" y="2542025"/>
            <a:ext cx="7107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Country Code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+91</a:t>
            </a:r>
            <a:endParaRPr sz="700">
              <a:solidFill>
                <a:schemeClr val="lt2"/>
              </a:solidFill>
              <a:latin typeface="Montserrat"/>
              <a:ea typeface="Montserrat"/>
              <a:cs typeface="Montserrat"/>
              <a:sym typeface="Montserrat"/>
            </a:endParaRPr>
          </a:p>
        </p:txBody>
      </p:sp>
      <p:sp>
        <p:nvSpPr>
          <p:cNvPr id="388" name="Google Shape;388;p37"/>
          <p:cNvSpPr txBox="1"/>
          <p:nvPr/>
        </p:nvSpPr>
        <p:spPr>
          <a:xfrm>
            <a:off x="2035200" y="1618488"/>
            <a:ext cx="990600" cy="10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accent1"/>
                </a:solidFill>
                <a:latin typeface="Montserrat Medium"/>
                <a:ea typeface="Montserrat Medium"/>
                <a:cs typeface="Montserrat Medium"/>
                <a:sym typeface="Montserrat Medium"/>
              </a:rPr>
              <a:t>Profile details</a:t>
            </a:r>
            <a:endParaRPr sz="600">
              <a:solidFill>
                <a:schemeClr val="accent1"/>
              </a:solidFill>
              <a:latin typeface="Montserrat Medium"/>
              <a:ea typeface="Montserrat Medium"/>
              <a:cs typeface="Montserrat Medium"/>
              <a:sym typeface="Montserrat Medium"/>
            </a:endParaRPr>
          </a:p>
        </p:txBody>
      </p:sp>
      <p:sp>
        <p:nvSpPr>
          <p:cNvPr id="389" name="Google Shape;389;p37"/>
          <p:cNvSpPr/>
          <p:nvPr/>
        </p:nvSpPr>
        <p:spPr>
          <a:xfrm>
            <a:off x="5142825" y="2143634"/>
            <a:ext cx="9906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Middle name </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Kumar</a:t>
            </a:r>
            <a:endParaRPr sz="700">
              <a:solidFill>
                <a:schemeClr val="lt2"/>
              </a:solidFill>
              <a:latin typeface="Montserrat"/>
              <a:ea typeface="Montserrat"/>
              <a:cs typeface="Montserrat"/>
              <a:sym typeface="Montserrat"/>
            </a:endParaRPr>
          </a:p>
        </p:txBody>
      </p:sp>
      <p:sp>
        <p:nvSpPr>
          <p:cNvPr id="390" name="Google Shape;390;p37"/>
          <p:cNvSpPr txBox="1">
            <a:spLocks noGrp="1"/>
          </p:cNvSpPr>
          <p:nvPr>
            <p:ph type="sldNum" idx="12"/>
          </p:nvPr>
        </p:nvSpPr>
        <p:spPr>
          <a:xfrm>
            <a:off x="8595300" y="-1"/>
            <a:ext cx="548700" cy="2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91" name="Google Shape;391;p37"/>
          <p:cNvSpPr txBox="1"/>
          <p:nvPr/>
        </p:nvSpPr>
        <p:spPr>
          <a:xfrm>
            <a:off x="2035200" y="2834640"/>
            <a:ext cx="1849200" cy="146400"/>
          </a:xfrm>
          <a:prstGeom prst="rect">
            <a:avLst/>
          </a:prstGeom>
          <a:noFill/>
          <a:ln>
            <a:noFill/>
          </a:ln>
        </p:spPr>
        <p:txBody>
          <a:bodyPr spcFirstLastPara="1" wrap="square" lIns="45700" tIns="0" rIns="0" bIns="0" anchor="ctr" anchorCtr="0">
            <a:noAutofit/>
          </a:bodyPr>
          <a:lstStyle/>
          <a:p>
            <a:pPr marL="0" lvl="0" indent="0" algn="l" rtl="0">
              <a:spcBef>
                <a:spcPts val="0"/>
              </a:spcBef>
              <a:spcAft>
                <a:spcPts val="0"/>
              </a:spcAft>
              <a:buNone/>
            </a:pPr>
            <a:r>
              <a:rPr lang="en" sz="500">
                <a:solidFill>
                  <a:schemeClr val="lt2"/>
                </a:solidFill>
                <a:latin typeface="Montserrat"/>
                <a:ea typeface="Montserrat"/>
                <a:cs typeface="Montserrat"/>
                <a:sym typeface="Montserrat"/>
              </a:rPr>
              <a:t>Email or mobile required</a:t>
            </a:r>
            <a:endParaRPr sz="500">
              <a:solidFill>
                <a:schemeClr val="lt2"/>
              </a:solidFill>
              <a:latin typeface="Montserrat"/>
              <a:ea typeface="Montserrat"/>
              <a:cs typeface="Montserrat"/>
              <a:sym typeface="Montserrat"/>
            </a:endParaRPr>
          </a:p>
        </p:txBody>
      </p:sp>
      <p:cxnSp>
        <p:nvCxnSpPr>
          <p:cNvPr id="392" name="Google Shape;392;p37"/>
          <p:cNvCxnSpPr/>
          <p:nvPr/>
        </p:nvCxnSpPr>
        <p:spPr>
          <a:xfrm>
            <a:off x="2039025" y="2816352"/>
            <a:ext cx="1849200" cy="0"/>
          </a:xfrm>
          <a:prstGeom prst="straightConnector1">
            <a:avLst/>
          </a:prstGeom>
          <a:noFill/>
          <a:ln w="9525" cap="flat" cmpd="sng">
            <a:solidFill>
              <a:srgbClr val="B7B7B7"/>
            </a:solidFill>
            <a:prstDash val="solid"/>
            <a:round/>
            <a:headEnd type="none" w="med" len="med"/>
            <a:tailEnd type="none" w="med" len="med"/>
          </a:ln>
        </p:spPr>
      </p:cxnSp>
      <p:sp>
        <p:nvSpPr>
          <p:cNvPr id="393" name="Google Shape;393;p37"/>
          <p:cNvSpPr/>
          <p:nvPr/>
        </p:nvSpPr>
        <p:spPr>
          <a:xfrm>
            <a:off x="8369900" y="1064225"/>
            <a:ext cx="522300" cy="191400"/>
          </a:xfrm>
          <a:prstGeom prst="roundRect">
            <a:avLst>
              <a:gd name="adj" fmla="val 10777"/>
            </a:avLst>
          </a:prstGeom>
          <a:solidFill>
            <a:schemeClr val="accent1"/>
          </a:solidFill>
          <a:ln>
            <a:noFill/>
          </a:ln>
          <a:effectLst>
            <a:outerShdw blurRad="28575" dist="9525" dir="5400000" algn="bl" rotWithShape="0">
              <a:srgbClr val="000000">
                <a:alpha val="30000"/>
              </a:srgbClr>
            </a:outerShdw>
          </a:effectLst>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S</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V</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endParaRPr sz="600">
              <a:solidFill>
                <a:srgbClr val="FFFFFF"/>
              </a:solidFill>
              <a:latin typeface="Montserrat Medium"/>
              <a:ea typeface="Montserrat Medium"/>
              <a:cs typeface="Montserrat Medium"/>
              <a:sym typeface="Montserrat Medium"/>
            </a:endParaRPr>
          </a:p>
        </p:txBody>
      </p:sp>
      <p:sp>
        <p:nvSpPr>
          <p:cNvPr id="394" name="Google Shape;394;p37"/>
          <p:cNvSpPr/>
          <p:nvPr/>
        </p:nvSpPr>
        <p:spPr>
          <a:xfrm>
            <a:off x="7682050" y="1064225"/>
            <a:ext cx="600600" cy="191400"/>
          </a:xfrm>
          <a:prstGeom prst="roundRect">
            <a:avLst>
              <a:gd name="adj" fmla="val 8698"/>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Montserrat Medium"/>
                <a:ea typeface="Montserrat Medium"/>
                <a:cs typeface="Montserrat Medium"/>
                <a:sym typeface="Montserrat Medium"/>
              </a:rPr>
              <a:t>        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A</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N</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C</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E</a:t>
            </a:r>
            <a:r>
              <a:rPr lang="en" sz="100">
                <a:solidFill>
                  <a:schemeClr val="lt1"/>
                </a:solidFill>
                <a:latin typeface="Montserrat Medium"/>
                <a:ea typeface="Montserrat Medium"/>
                <a:cs typeface="Montserrat Medium"/>
                <a:sym typeface="Montserrat Medium"/>
              </a:rPr>
              <a:t> </a:t>
            </a:r>
            <a:r>
              <a:rPr lang="en" sz="600">
                <a:solidFill>
                  <a:schemeClr val="lt1"/>
                </a:solidFill>
                <a:latin typeface="Montserrat Medium"/>
                <a:ea typeface="Montserrat Medium"/>
                <a:cs typeface="Montserrat Medium"/>
                <a:sym typeface="Montserrat Medium"/>
              </a:rPr>
              <a:t>L</a:t>
            </a:r>
            <a:endParaRPr sz="600">
              <a:solidFill>
                <a:srgbClr val="FFFFFF"/>
              </a:solidFill>
              <a:latin typeface="Montserrat Medium"/>
              <a:ea typeface="Montserrat Medium"/>
              <a:cs typeface="Montserrat Medium"/>
              <a:sym typeface="Montserrat Medium"/>
            </a:endParaRPr>
          </a:p>
        </p:txBody>
      </p:sp>
      <p:pic>
        <p:nvPicPr>
          <p:cNvPr id="395" name="Google Shape;395;p37"/>
          <p:cNvPicPr preferRelativeResize="0"/>
          <p:nvPr/>
        </p:nvPicPr>
        <p:blipFill>
          <a:blip r:embed="rId6">
            <a:alphaModFix/>
          </a:blip>
          <a:stretch>
            <a:fillRect/>
          </a:stretch>
        </p:blipFill>
        <p:spPr>
          <a:xfrm>
            <a:off x="8422051" y="1105113"/>
            <a:ext cx="109728" cy="109728"/>
          </a:xfrm>
          <a:prstGeom prst="rect">
            <a:avLst/>
          </a:prstGeom>
          <a:noFill/>
          <a:ln>
            <a:noFill/>
          </a:ln>
        </p:spPr>
      </p:pic>
      <p:pic>
        <p:nvPicPr>
          <p:cNvPr id="396" name="Google Shape;396;p37"/>
          <p:cNvPicPr preferRelativeResize="0"/>
          <p:nvPr/>
        </p:nvPicPr>
        <p:blipFill>
          <a:blip r:embed="rId7">
            <a:alphaModFix/>
          </a:blip>
          <a:stretch>
            <a:fillRect/>
          </a:stretch>
        </p:blipFill>
        <p:spPr>
          <a:xfrm>
            <a:off x="7728912" y="1105128"/>
            <a:ext cx="109725" cy="109725"/>
          </a:xfrm>
          <a:prstGeom prst="rect">
            <a:avLst/>
          </a:prstGeom>
          <a:noFill/>
          <a:ln>
            <a:noFill/>
          </a:ln>
        </p:spPr>
      </p:pic>
      <p:pic>
        <p:nvPicPr>
          <p:cNvPr id="397" name="Google Shape;397;p37"/>
          <p:cNvPicPr preferRelativeResize="0"/>
          <p:nvPr/>
        </p:nvPicPr>
        <p:blipFill>
          <a:blip r:embed="rId8">
            <a:alphaModFix/>
          </a:blip>
          <a:stretch>
            <a:fillRect/>
          </a:stretch>
        </p:blipFill>
        <p:spPr>
          <a:xfrm>
            <a:off x="1911100" y="1069848"/>
            <a:ext cx="192024" cy="192024"/>
          </a:xfrm>
          <a:prstGeom prst="rect">
            <a:avLst/>
          </a:prstGeom>
          <a:noFill/>
          <a:ln>
            <a:noFill/>
          </a:ln>
        </p:spPr>
      </p:pic>
      <p:cxnSp>
        <p:nvCxnSpPr>
          <p:cNvPr id="398" name="Google Shape;398;p37"/>
          <p:cNvCxnSpPr/>
          <p:nvPr/>
        </p:nvCxnSpPr>
        <p:spPr>
          <a:xfrm>
            <a:off x="2039025" y="2029968"/>
            <a:ext cx="990600" cy="0"/>
          </a:xfrm>
          <a:prstGeom prst="straightConnector1">
            <a:avLst/>
          </a:prstGeom>
          <a:noFill/>
          <a:ln w="9525" cap="flat" cmpd="sng">
            <a:solidFill>
              <a:srgbClr val="B7B7B7"/>
            </a:solidFill>
            <a:prstDash val="solid"/>
            <a:round/>
            <a:headEnd type="none" w="med" len="med"/>
            <a:tailEnd type="none" w="med" len="med"/>
          </a:ln>
        </p:spPr>
      </p:cxnSp>
      <p:cxnSp>
        <p:nvCxnSpPr>
          <p:cNvPr id="399" name="Google Shape;399;p37"/>
          <p:cNvCxnSpPr/>
          <p:nvPr/>
        </p:nvCxnSpPr>
        <p:spPr>
          <a:xfrm>
            <a:off x="2039025" y="2414016"/>
            <a:ext cx="1849200" cy="0"/>
          </a:xfrm>
          <a:prstGeom prst="straightConnector1">
            <a:avLst/>
          </a:prstGeom>
          <a:noFill/>
          <a:ln w="9525" cap="flat" cmpd="sng">
            <a:solidFill>
              <a:srgbClr val="B7B7B7"/>
            </a:solidFill>
            <a:prstDash val="solid"/>
            <a:round/>
            <a:headEnd type="none" w="med" len="med"/>
            <a:tailEnd type="none" w="med" len="med"/>
          </a:ln>
        </p:spPr>
      </p:cxnSp>
      <p:cxnSp>
        <p:nvCxnSpPr>
          <p:cNvPr id="400" name="Google Shape;400;p37"/>
          <p:cNvCxnSpPr/>
          <p:nvPr/>
        </p:nvCxnSpPr>
        <p:spPr>
          <a:xfrm>
            <a:off x="4020225" y="2414016"/>
            <a:ext cx="990600" cy="0"/>
          </a:xfrm>
          <a:prstGeom prst="straightConnector1">
            <a:avLst/>
          </a:prstGeom>
          <a:noFill/>
          <a:ln w="9525" cap="flat" cmpd="sng">
            <a:solidFill>
              <a:srgbClr val="B7B7B7"/>
            </a:solidFill>
            <a:prstDash val="solid"/>
            <a:round/>
            <a:headEnd type="none" w="med" len="med"/>
            <a:tailEnd type="none" w="med" len="med"/>
          </a:ln>
        </p:spPr>
      </p:cxnSp>
      <p:cxnSp>
        <p:nvCxnSpPr>
          <p:cNvPr id="401" name="Google Shape;401;p37"/>
          <p:cNvCxnSpPr/>
          <p:nvPr/>
        </p:nvCxnSpPr>
        <p:spPr>
          <a:xfrm>
            <a:off x="5142825" y="2414016"/>
            <a:ext cx="990600" cy="0"/>
          </a:xfrm>
          <a:prstGeom prst="straightConnector1">
            <a:avLst/>
          </a:prstGeom>
          <a:noFill/>
          <a:ln w="9525" cap="flat" cmpd="sng">
            <a:solidFill>
              <a:srgbClr val="B7B7B7"/>
            </a:solidFill>
            <a:prstDash val="solid"/>
            <a:round/>
            <a:headEnd type="none" w="med" len="med"/>
            <a:tailEnd type="none" w="med" len="med"/>
          </a:ln>
        </p:spPr>
      </p:cxnSp>
      <p:sp>
        <p:nvSpPr>
          <p:cNvPr id="402" name="Google Shape;402;p37"/>
          <p:cNvSpPr txBox="1"/>
          <p:nvPr/>
        </p:nvSpPr>
        <p:spPr>
          <a:xfrm>
            <a:off x="5412725" y="832075"/>
            <a:ext cx="1329300" cy="56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On click email/SMS notification sent to user if any of the above fields are updated</a:t>
            </a:r>
            <a:endParaRPr sz="700">
              <a:solidFill>
                <a:srgbClr val="FFFFFF"/>
              </a:solidFill>
              <a:latin typeface="Roboto"/>
              <a:ea typeface="Roboto"/>
              <a:cs typeface="Roboto"/>
              <a:sym typeface="Roboto"/>
            </a:endParaRPr>
          </a:p>
        </p:txBody>
      </p:sp>
      <p:cxnSp>
        <p:nvCxnSpPr>
          <p:cNvPr id="403" name="Google Shape;403;p37"/>
          <p:cNvCxnSpPr>
            <a:stCxn id="402" idx="3"/>
            <a:endCxn id="393" idx="0"/>
          </p:cNvCxnSpPr>
          <p:nvPr/>
        </p:nvCxnSpPr>
        <p:spPr>
          <a:xfrm rot="10800000" flipH="1">
            <a:off x="6742025" y="1064125"/>
            <a:ext cx="1889100" cy="52500"/>
          </a:xfrm>
          <a:prstGeom prst="bentConnector4">
            <a:avLst>
              <a:gd name="adj1" fmla="val 43086"/>
              <a:gd name="adj2" fmla="val 553381"/>
            </a:avLst>
          </a:prstGeom>
          <a:noFill/>
          <a:ln w="9525" cap="flat" cmpd="sng">
            <a:solidFill>
              <a:schemeClr val="dk2"/>
            </a:solidFill>
            <a:prstDash val="solid"/>
            <a:round/>
            <a:headEnd type="none" w="med" len="med"/>
            <a:tailEnd type="none" w="med" len="med"/>
          </a:ln>
        </p:spPr>
      </p:cxnSp>
      <p:sp>
        <p:nvSpPr>
          <p:cNvPr id="404" name="Google Shape;404;p37"/>
          <p:cNvSpPr txBox="1"/>
          <p:nvPr/>
        </p:nvSpPr>
        <p:spPr>
          <a:xfrm>
            <a:off x="83775" y="2502575"/>
            <a:ext cx="1089600" cy="101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Data entered should be unique</a:t>
            </a: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FFFFFF"/>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System displays error if user ID , Email and Phone number are not unique on save action</a:t>
            </a:r>
            <a:endParaRPr sz="700">
              <a:solidFill>
                <a:srgbClr val="FFFFFF"/>
              </a:solidFill>
              <a:latin typeface="Roboto"/>
              <a:ea typeface="Roboto"/>
              <a:cs typeface="Roboto"/>
              <a:sym typeface="Roboto"/>
            </a:endParaRPr>
          </a:p>
        </p:txBody>
      </p:sp>
      <p:cxnSp>
        <p:nvCxnSpPr>
          <p:cNvPr id="405" name="Google Shape;405;p37"/>
          <p:cNvCxnSpPr>
            <a:stCxn id="404" idx="3"/>
            <a:endCxn id="383" idx="2"/>
          </p:cNvCxnSpPr>
          <p:nvPr/>
        </p:nvCxnSpPr>
        <p:spPr>
          <a:xfrm rot="10800000" flipH="1">
            <a:off x="1173375" y="1896725"/>
            <a:ext cx="865800" cy="11151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406" name="Google Shape;406;p37"/>
          <p:cNvCxnSpPr>
            <a:stCxn id="404" idx="3"/>
            <a:endCxn id="385" idx="2"/>
          </p:cNvCxnSpPr>
          <p:nvPr/>
        </p:nvCxnSpPr>
        <p:spPr>
          <a:xfrm rot="10800000" flipH="1">
            <a:off x="1173375" y="2676125"/>
            <a:ext cx="865800" cy="3357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407" name="Google Shape;407;p37"/>
          <p:cNvCxnSpPr>
            <a:stCxn id="404" idx="3"/>
            <a:endCxn id="408" idx="1"/>
          </p:cNvCxnSpPr>
          <p:nvPr/>
        </p:nvCxnSpPr>
        <p:spPr>
          <a:xfrm rot="10800000" flipH="1">
            <a:off x="1173375" y="2809925"/>
            <a:ext cx="4324800" cy="201900"/>
          </a:xfrm>
          <a:prstGeom prst="bentConnector2">
            <a:avLst/>
          </a:prstGeom>
          <a:noFill/>
          <a:ln w="9525" cap="flat" cmpd="sng">
            <a:solidFill>
              <a:schemeClr val="dk2"/>
            </a:solidFill>
            <a:prstDash val="solid"/>
            <a:round/>
            <a:headEnd type="none" w="med" len="med"/>
            <a:tailEnd type="none" w="med" len="med"/>
          </a:ln>
        </p:spPr>
      </p:cxnSp>
      <p:sp>
        <p:nvSpPr>
          <p:cNvPr id="409" name="Google Shape;409;p37"/>
          <p:cNvSpPr txBox="1"/>
          <p:nvPr/>
        </p:nvSpPr>
        <p:spPr>
          <a:xfrm>
            <a:off x="7545250" y="4887300"/>
            <a:ext cx="1527000" cy="2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10  Updated on Aug 06,2020</a:t>
            </a:r>
            <a:endParaRPr>
              <a:solidFill>
                <a:srgbClr val="FFFFFF"/>
              </a:solidFill>
            </a:endParaRPr>
          </a:p>
        </p:txBody>
      </p:sp>
      <p:sp>
        <p:nvSpPr>
          <p:cNvPr id="408" name="Google Shape;408;p37"/>
          <p:cNvSpPr/>
          <p:nvPr/>
        </p:nvSpPr>
        <p:spPr>
          <a:xfrm>
            <a:off x="4867124" y="2542025"/>
            <a:ext cx="1262400" cy="267900"/>
          </a:xfrm>
          <a:prstGeom prst="round2SameRect">
            <a:avLst>
              <a:gd name="adj1" fmla="val 10574"/>
              <a:gd name="adj2" fmla="val 0"/>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500">
                <a:solidFill>
                  <a:schemeClr val="lt2"/>
                </a:solidFill>
                <a:latin typeface="Montserrat"/>
                <a:ea typeface="Montserrat"/>
                <a:cs typeface="Montserrat"/>
                <a:sym typeface="Montserrat"/>
              </a:rPr>
              <a:t>Mobile</a:t>
            </a:r>
            <a:endParaRPr sz="500">
              <a:solidFill>
                <a:schemeClr val="lt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700">
                <a:solidFill>
                  <a:schemeClr val="dk2"/>
                </a:solidFill>
                <a:latin typeface="Montserrat"/>
                <a:ea typeface="Montserrat"/>
                <a:cs typeface="Montserrat"/>
                <a:sym typeface="Montserrat"/>
              </a:rPr>
              <a:t>9999888877</a:t>
            </a:r>
            <a:endParaRPr sz="700">
              <a:solidFill>
                <a:schemeClr val="lt2"/>
              </a:solidFill>
              <a:latin typeface="Montserrat"/>
              <a:ea typeface="Montserrat"/>
              <a:cs typeface="Montserrat"/>
              <a:sym typeface="Montserrat"/>
            </a:endParaRPr>
          </a:p>
        </p:txBody>
      </p:sp>
      <p:cxnSp>
        <p:nvCxnSpPr>
          <p:cNvPr id="410" name="Google Shape;410;p37"/>
          <p:cNvCxnSpPr/>
          <p:nvPr/>
        </p:nvCxnSpPr>
        <p:spPr>
          <a:xfrm>
            <a:off x="4867124" y="2816350"/>
            <a:ext cx="1262400" cy="0"/>
          </a:xfrm>
          <a:prstGeom prst="straightConnector1">
            <a:avLst/>
          </a:prstGeom>
          <a:noFill/>
          <a:ln w="9525" cap="flat" cmpd="sng">
            <a:solidFill>
              <a:srgbClr val="B7B7B7"/>
            </a:solidFill>
            <a:prstDash val="solid"/>
            <a:round/>
            <a:headEnd type="none" w="med" len="med"/>
            <a:tailEnd type="none" w="med" len="med"/>
          </a:ln>
        </p:spPr>
      </p:cxnSp>
      <p:sp>
        <p:nvSpPr>
          <p:cNvPr id="411" name="Google Shape;411;p37"/>
          <p:cNvSpPr txBox="1"/>
          <p:nvPr/>
        </p:nvSpPr>
        <p:spPr>
          <a:xfrm>
            <a:off x="3850875" y="764700"/>
            <a:ext cx="1329300" cy="56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FFFFFF"/>
                </a:solidFill>
                <a:latin typeface="Roboto"/>
                <a:ea typeface="Roboto"/>
                <a:cs typeface="Roboto"/>
                <a:sym typeface="Roboto"/>
              </a:rPr>
              <a:t>Country code is set to the code of the country selected during country configuration and is non-editable</a:t>
            </a:r>
            <a:endParaRPr sz="700">
              <a:solidFill>
                <a:srgbClr val="FFFFFF"/>
              </a:solidFill>
              <a:latin typeface="Roboto"/>
              <a:ea typeface="Roboto"/>
              <a:cs typeface="Roboto"/>
              <a:sym typeface="Roboto"/>
            </a:endParaRPr>
          </a:p>
        </p:txBody>
      </p:sp>
      <p:cxnSp>
        <p:nvCxnSpPr>
          <p:cNvPr id="412" name="Google Shape;412;p37"/>
          <p:cNvCxnSpPr>
            <a:stCxn id="411" idx="2"/>
            <a:endCxn id="387" idx="2"/>
          </p:cNvCxnSpPr>
          <p:nvPr/>
        </p:nvCxnSpPr>
        <p:spPr>
          <a:xfrm rot="5400000">
            <a:off x="3596775" y="1757250"/>
            <a:ext cx="1342200" cy="495300"/>
          </a:xfrm>
          <a:prstGeom prst="bentConnector4">
            <a:avLst>
              <a:gd name="adj1" fmla="val 45009"/>
              <a:gd name="adj2" fmla="val 115147"/>
            </a:avLst>
          </a:prstGeom>
          <a:noFill/>
          <a:ln w="9525" cap="flat" cmpd="sng">
            <a:solidFill>
              <a:schemeClr val="dk2"/>
            </a:solidFill>
            <a:prstDash val="solid"/>
            <a:round/>
            <a:headEnd type="none" w="med" len="med"/>
            <a:tailEnd type="none" w="med" len="med"/>
          </a:ln>
        </p:spPr>
      </p:cxnSp>
      <p:sp>
        <p:nvSpPr>
          <p:cNvPr id="413" name="Google Shape;413;p37"/>
          <p:cNvSpPr txBox="1"/>
          <p:nvPr/>
        </p:nvSpPr>
        <p:spPr>
          <a:xfrm>
            <a:off x="83775" y="3666875"/>
            <a:ext cx="1377900" cy="114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User ID min length = 3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User Id max length = 10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Email max length = 50 chars</a:t>
            </a: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endParaRPr sz="700">
              <a:solidFill>
                <a:srgbClr val="00FF00"/>
              </a:solidFill>
              <a:latin typeface="Roboto"/>
              <a:ea typeface="Roboto"/>
              <a:cs typeface="Roboto"/>
              <a:sym typeface="Roboto"/>
            </a:endParaRPr>
          </a:p>
          <a:p>
            <a:pPr marL="0" marR="0" lvl="0" indent="0" algn="l" rtl="0">
              <a:lnSpc>
                <a:spcPct val="100000"/>
              </a:lnSpc>
              <a:spcBef>
                <a:spcPts val="0"/>
              </a:spcBef>
              <a:spcAft>
                <a:spcPts val="0"/>
              </a:spcAft>
              <a:buNone/>
            </a:pPr>
            <a:r>
              <a:rPr lang="en" sz="700">
                <a:solidFill>
                  <a:srgbClr val="00FF00"/>
                </a:solidFill>
                <a:latin typeface="Roboto"/>
                <a:ea typeface="Roboto"/>
                <a:cs typeface="Roboto"/>
                <a:sym typeface="Roboto"/>
              </a:rPr>
              <a:t>Mobile max length = 15 chars</a:t>
            </a:r>
            <a:endParaRPr sz="700">
              <a:solidFill>
                <a:srgbClr val="00FF00"/>
              </a:solidFill>
              <a:latin typeface="Roboto"/>
              <a:ea typeface="Roboto"/>
              <a:cs typeface="Roboto"/>
              <a:sym typeface="Roboto"/>
            </a:endParaRPr>
          </a:p>
        </p:txBody>
      </p:sp>
      <p:pic>
        <p:nvPicPr>
          <p:cNvPr id="414" name="Google Shape;414;p37"/>
          <p:cNvPicPr preferRelativeResize="0"/>
          <p:nvPr/>
        </p:nvPicPr>
        <p:blipFill>
          <a:blip r:embed="rId9">
            <a:alphaModFix/>
          </a:blip>
          <a:stretch>
            <a:fillRect/>
          </a:stretch>
        </p:blipFill>
        <p:spPr>
          <a:xfrm>
            <a:off x="68750" y="447275"/>
            <a:ext cx="191400" cy="191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008DC9"/>
      </a:dk1>
      <a:lt1>
        <a:srgbClr val="FFFFFF"/>
      </a:lt1>
      <a:dk2>
        <a:srgbClr val="424242"/>
      </a:dk2>
      <a:lt2>
        <a:srgbClr val="737373"/>
      </a:lt2>
      <a:accent1>
        <a:srgbClr val="D86422"/>
      </a:accent1>
      <a:accent2>
        <a:srgbClr val="006098"/>
      </a:accent2>
      <a:accent3>
        <a:srgbClr val="5CBDFC"/>
      </a:accent3>
      <a:accent4>
        <a:srgbClr val="A03600"/>
      </a:accent4>
      <a:accent5>
        <a:srgbClr val="FF9450"/>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5276</Words>
  <Application>Microsoft Office PowerPoint</Application>
  <PresentationFormat>On-screen Show (16:9)</PresentationFormat>
  <Paragraphs>1492</Paragraphs>
  <Slides>44</Slides>
  <Notes>44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Quicksand Light</vt:lpstr>
      <vt:lpstr>Muli</vt:lpstr>
      <vt:lpstr>Nunito SemiBold</vt:lpstr>
      <vt:lpstr>Roboto Medium</vt:lpstr>
      <vt:lpstr>Montserrat</vt:lpstr>
      <vt:lpstr>Montserrat Light</vt:lpstr>
      <vt:lpstr>Roboto</vt:lpstr>
      <vt:lpstr>Roboto Light</vt:lpstr>
      <vt:lpstr>Arial</vt:lpstr>
      <vt:lpstr>Montserrat Medium</vt:lpstr>
      <vt:lpstr>Nunito</vt:lpstr>
      <vt:lpstr>Montserrat SemiBold</vt:lpstr>
      <vt:lpstr>Simple Light</vt:lpstr>
      <vt:lpstr>Material</vt:lpstr>
      <vt:lpstr>Login :  </vt:lpstr>
      <vt:lpstr>Login : ID 2 Updated on July 15,2020 </vt:lpstr>
      <vt:lpstr>Forgot Password </vt:lpstr>
      <vt:lpstr>Authorization code  </vt:lpstr>
      <vt:lpstr>Login  </vt:lpstr>
      <vt:lpstr>Reset password  </vt:lpstr>
      <vt:lpstr>Side Navigation: Super admin / country admin </vt:lpstr>
      <vt:lpstr>My Profile</vt:lpstr>
      <vt:lpstr>Edit Profile  </vt:lpstr>
      <vt:lpstr>Change password  </vt:lpstr>
      <vt:lpstr>Super Admin : User list view</vt:lpstr>
      <vt:lpstr>User List: Super admin </vt:lpstr>
      <vt:lpstr>User List: Super admin  </vt:lpstr>
      <vt:lpstr>Create User: empty text fields  </vt:lpstr>
      <vt:lpstr>Create User: filled text fields  </vt:lpstr>
      <vt:lpstr>View User </vt:lpstr>
      <vt:lpstr>Generate Password: Flow &amp; UI Elements</vt:lpstr>
      <vt:lpstr>Edit User </vt:lpstr>
      <vt:lpstr>PowerPoint Presentation</vt:lpstr>
      <vt:lpstr>Country Admin : User list view</vt:lpstr>
      <vt:lpstr>User List: Super admin  </vt:lpstr>
      <vt:lpstr>User List: Country admin   </vt:lpstr>
      <vt:lpstr>Create User: Health Facility Admin : Empty Form  </vt:lpstr>
      <vt:lpstr>Create User: filled text fields  </vt:lpstr>
      <vt:lpstr>Health facility admin creation &gt; Bulk upload: Error State  </vt:lpstr>
      <vt:lpstr>Health facility admin creation  &gt; Bulk upload: Error State  </vt:lpstr>
      <vt:lpstr>Health facility admin creation &gt; Bulk upload : no errors in excel file  </vt:lpstr>
      <vt:lpstr>View User (health facility admin)  </vt:lpstr>
      <vt:lpstr>Generate Password: Flow &amp; UI Elements</vt:lpstr>
      <vt:lpstr>View User (other users)   </vt:lpstr>
      <vt:lpstr>Edit user  </vt:lpstr>
      <vt:lpstr>Medication list view</vt:lpstr>
      <vt:lpstr>Medication list  </vt:lpstr>
      <vt:lpstr>Create medicine : empty text fields  </vt:lpstr>
      <vt:lpstr>Create medicine : filled text fields  </vt:lpstr>
      <vt:lpstr>View medicine   </vt:lpstr>
      <vt:lpstr>Edit medicine     </vt:lpstr>
      <vt:lpstr>PowerPoint Presentation</vt:lpstr>
      <vt:lpstr>Examination list view</vt:lpstr>
      <vt:lpstr>Examinations &amp; tests list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Login :  </dc:title>
  <cp:lastModifiedBy>Sriramula Akshitha</cp:lastModifiedBy>
  <cp:revision>5</cp:revision>
  <dcterms:modified xsi:type="dcterms:W3CDTF">2021-05-27T15:21:47Z</dcterms:modified>
</cp:coreProperties>
</file>